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33"/>
  </p:notesMasterIdLst>
  <p:handoutMasterIdLst>
    <p:handoutMasterId r:id="rId34"/>
  </p:handoutMasterIdLst>
  <p:sldIdLst>
    <p:sldId id="485" r:id="rId2"/>
    <p:sldId id="487" r:id="rId3"/>
    <p:sldId id="472" r:id="rId4"/>
    <p:sldId id="479" r:id="rId5"/>
    <p:sldId id="275" r:id="rId6"/>
    <p:sldId id="424" r:id="rId7"/>
    <p:sldId id="389" r:id="rId8"/>
    <p:sldId id="480" r:id="rId9"/>
    <p:sldId id="407" r:id="rId10"/>
    <p:sldId id="405" r:id="rId11"/>
    <p:sldId id="391" r:id="rId12"/>
    <p:sldId id="488" r:id="rId13"/>
    <p:sldId id="489" r:id="rId14"/>
    <p:sldId id="387" r:id="rId15"/>
    <p:sldId id="481" r:id="rId16"/>
    <p:sldId id="403" r:id="rId17"/>
    <p:sldId id="406" r:id="rId18"/>
    <p:sldId id="482" r:id="rId19"/>
    <p:sldId id="394" r:id="rId20"/>
    <p:sldId id="429" r:id="rId21"/>
    <p:sldId id="490" r:id="rId22"/>
    <p:sldId id="491" r:id="rId23"/>
    <p:sldId id="493" r:id="rId24"/>
    <p:sldId id="492" r:id="rId25"/>
    <p:sldId id="483" r:id="rId26"/>
    <p:sldId id="397" r:id="rId27"/>
    <p:sldId id="395" r:id="rId28"/>
    <p:sldId id="398" r:id="rId29"/>
    <p:sldId id="474" r:id="rId30"/>
    <p:sldId id="273" r:id="rId31"/>
    <p:sldId id="469" r:id="rId32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27">
          <p15:clr>
            <a:srgbClr val="A4A3A4"/>
          </p15:clr>
        </p15:guide>
        <p15:guide id="6" pos="2875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F65"/>
    <a:srgbClr val="F39700"/>
    <a:srgbClr val="909090"/>
    <a:srgbClr val="454545"/>
    <a:srgbClr val="FF8607"/>
    <a:srgbClr val="282828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5494" autoAdjust="0"/>
  </p:normalViewPr>
  <p:slideViewPr>
    <p:cSldViewPr snapToGrid="0" snapToObjects="1">
      <p:cViewPr varScale="1">
        <p:scale>
          <a:sx n="144" d="100"/>
          <a:sy n="144" d="100"/>
        </p:scale>
        <p:origin x="456" y="114"/>
      </p:cViewPr>
      <p:guideLst>
        <p:guide orient="horz" pos="2160"/>
        <p:guide pos="3840"/>
        <p:guide orient="horz" pos="1621"/>
        <p:guide orient="horz" pos="680"/>
        <p:guide orient="horz" pos="2927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1703D0-1CE0-4EF1-8C87-0EFC1B52BBF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A07D8C-EDC7-49E7-8B93-5AF6675B011A}">
      <dgm:prSet phldrT="[文本]"/>
      <dgm:spPr/>
      <dgm:t>
        <a:bodyPr/>
        <a:lstStyle/>
        <a:p>
          <a:r>
            <a:rPr lang="zh-CN" altLang="en-US" sz="1600" kern="1200" dirty="0"/>
            <a:t>李朝阳</a:t>
          </a:r>
        </a:p>
      </dgm:t>
    </dgm:pt>
    <dgm:pt modelId="{C0F3695E-BBCF-4232-A657-BFA79C9789FB}" type="parTrans" cxnId="{71862741-7F06-42DA-B34B-F2EFECB6A8E8}">
      <dgm:prSet/>
      <dgm:spPr/>
      <dgm:t>
        <a:bodyPr/>
        <a:lstStyle/>
        <a:p>
          <a:endParaRPr lang="zh-CN" altLang="en-US"/>
        </a:p>
      </dgm:t>
    </dgm:pt>
    <dgm:pt modelId="{D2F094A0-DFBB-4639-B2EF-3EE3DC1DC72F}" type="sibTrans" cxnId="{71862741-7F06-42DA-B34B-F2EFECB6A8E8}">
      <dgm:prSet/>
      <dgm:spPr/>
      <dgm:t>
        <a:bodyPr/>
        <a:lstStyle/>
        <a:p>
          <a:endParaRPr lang="zh-CN" altLang="en-US"/>
        </a:p>
      </dgm:t>
    </dgm:pt>
    <dgm:pt modelId="{E0C422EF-519E-4775-9FA0-61E72A808233}">
      <dgm:prSet phldrT="[文本]" custT="1"/>
      <dgm:spPr/>
      <dgm:t>
        <a:bodyPr/>
        <a:lstStyle/>
        <a:p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数据爬取、聚类分析</a:t>
          </a:r>
          <a:endParaRPr lang="zh-CN" altLang="en-US" sz="1200" kern="1200" dirty="0">
            <a:solidFill>
              <a:prstClr val="white"/>
            </a:solidFill>
            <a:latin typeface="Arial"/>
            <a:ea typeface="微软雅黑"/>
            <a:cs typeface="+mn-cs"/>
          </a:endParaRPr>
        </a:p>
      </dgm:t>
    </dgm:pt>
    <dgm:pt modelId="{5D9CB388-0E3F-4417-9EAA-6FF5DD9E6B3B}" type="parTrans" cxnId="{454CDD56-1C8B-4F14-B29B-3582C7F9EFFE}">
      <dgm:prSet/>
      <dgm:spPr/>
      <dgm:t>
        <a:bodyPr/>
        <a:lstStyle/>
        <a:p>
          <a:endParaRPr lang="zh-CN" altLang="en-US"/>
        </a:p>
      </dgm:t>
    </dgm:pt>
    <dgm:pt modelId="{A388BC73-176B-41D2-A7AA-7B3E2CE393CA}" type="sibTrans" cxnId="{454CDD56-1C8B-4F14-B29B-3582C7F9EFFE}">
      <dgm:prSet/>
      <dgm:spPr/>
      <dgm:t>
        <a:bodyPr/>
        <a:lstStyle/>
        <a:p>
          <a:endParaRPr lang="zh-CN" altLang="en-US"/>
        </a:p>
      </dgm:t>
    </dgm:pt>
    <dgm:pt modelId="{8571F1DC-217E-4AC6-9AE9-905B57D7EDA5}">
      <dgm:prSet phldrT="[文本]"/>
      <dgm:spPr/>
      <dgm:t>
        <a:bodyPr/>
        <a:lstStyle/>
        <a:p>
          <a:r>
            <a:rPr lang="zh-CN" altLang="en-US" sz="1600" kern="1200" dirty="0"/>
            <a:t>邬晋宁</a:t>
          </a:r>
        </a:p>
      </dgm:t>
    </dgm:pt>
    <dgm:pt modelId="{C8A7B0B9-796E-4A8E-8786-42BC7CCA97CA}" type="parTrans" cxnId="{F04827EA-7D5E-4170-AD7D-70F06065B6D6}">
      <dgm:prSet/>
      <dgm:spPr/>
      <dgm:t>
        <a:bodyPr/>
        <a:lstStyle/>
        <a:p>
          <a:endParaRPr lang="zh-CN" altLang="en-US"/>
        </a:p>
      </dgm:t>
    </dgm:pt>
    <dgm:pt modelId="{9F5B2925-09C6-4C0F-A4AF-C60A5A7168FC}" type="sibTrans" cxnId="{F04827EA-7D5E-4170-AD7D-70F06065B6D6}">
      <dgm:prSet/>
      <dgm:spPr/>
      <dgm:t>
        <a:bodyPr/>
        <a:lstStyle/>
        <a:p>
          <a:endParaRPr lang="zh-CN" altLang="en-US"/>
        </a:p>
      </dgm:t>
    </dgm:pt>
    <dgm:pt modelId="{0B4A8F53-FC9B-4A30-BE7F-BB9AF356EA9A}">
      <dgm:prSet phldrT="[文本]" custT="1"/>
      <dgm:spPr/>
      <dgm:t>
        <a:bodyPr/>
        <a:lstStyle/>
        <a:p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数据清洗统计、论文撰写</a:t>
          </a:r>
          <a:endParaRPr lang="zh-CN" altLang="en-US" sz="1200" kern="1200" dirty="0">
            <a:solidFill>
              <a:prstClr val="white"/>
            </a:solidFill>
            <a:latin typeface="Arial"/>
            <a:ea typeface="微软雅黑"/>
            <a:cs typeface="+mn-cs"/>
          </a:endParaRPr>
        </a:p>
      </dgm:t>
    </dgm:pt>
    <dgm:pt modelId="{6118F6F3-3E84-4E08-A1E5-D2917DE2086A}" type="parTrans" cxnId="{A3EE87A2-65BE-44D2-ADB1-CA441391F7A1}">
      <dgm:prSet/>
      <dgm:spPr/>
      <dgm:t>
        <a:bodyPr/>
        <a:lstStyle/>
        <a:p>
          <a:endParaRPr lang="zh-CN" altLang="en-US"/>
        </a:p>
      </dgm:t>
    </dgm:pt>
    <dgm:pt modelId="{3550F783-22D3-40ED-BFBC-7F4BA608C854}" type="sibTrans" cxnId="{A3EE87A2-65BE-44D2-ADB1-CA441391F7A1}">
      <dgm:prSet/>
      <dgm:spPr/>
      <dgm:t>
        <a:bodyPr/>
        <a:lstStyle/>
        <a:p>
          <a:endParaRPr lang="zh-CN" altLang="en-US"/>
        </a:p>
      </dgm:t>
    </dgm:pt>
    <dgm:pt modelId="{F24C59F3-33EA-4209-B888-FC7B535C664C}">
      <dgm:prSet phldrT="[文本]"/>
      <dgm:spPr/>
      <dgm:t>
        <a:bodyPr/>
        <a:lstStyle/>
        <a:p>
          <a:r>
            <a:rPr lang="zh-CN" altLang="en-US" sz="1600" kern="1200" dirty="0"/>
            <a:t>吴传曼</a:t>
          </a:r>
        </a:p>
      </dgm:t>
    </dgm:pt>
    <dgm:pt modelId="{32EA77EC-0C64-41FF-9219-700FFB450E39}" type="parTrans" cxnId="{2BECCC96-9B05-4C34-B720-26324FBC7CF2}">
      <dgm:prSet/>
      <dgm:spPr/>
      <dgm:t>
        <a:bodyPr/>
        <a:lstStyle/>
        <a:p>
          <a:endParaRPr lang="zh-CN" altLang="en-US"/>
        </a:p>
      </dgm:t>
    </dgm:pt>
    <dgm:pt modelId="{0DD4A6E4-9958-4472-AAC2-E1A5E08729A0}" type="sibTrans" cxnId="{2BECCC96-9B05-4C34-B720-26324FBC7CF2}">
      <dgm:prSet/>
      <dgm:spPr/>
      <dgm:t>
        <a:bodyPr/>
        <a:lstStyle/>
        <a:p>
          <a:endParaRPr lang="zh-CN" altLang="en-US"/>
        </a:p>
      </dgm:t>
    </dgm:pt>
    <dgm:pt modelId="{C6D44D72-5052-4E8A-B972-31B6CE3B33D6}">
      <dgm:prSet phldrT="[文本]" custT="1"/>
      <dgm:spPr/>
      <dgm:t>
        <a:bodyPr/>
        <a:lstStyle/>
        <a:p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数据可视化处理、</a:t>
          </a:r>
          <a:r>
            <a:rPr lang="en-US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PPT</a:t>
          </a:r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制作</a:t>
          </a:r>
          <a:endParaRPr lang="zh-CN" altLang="en-US" sz="1200" kern="1200" dirty="0">
            <a:solidFill>
              <a:prstClr val="white"/>
            </a:solidFill>
            <a:latin typeface="Arial"/>
            <a:ea typeface="微软雅黑"/>
            <a:cs typeface="+mn-cs"/>
          </a:endParaRPr>
        </a:p>
      </dgm:t>
    </dgm:pt>
    <dgm:pt modelId="{3B6C919A-B654-442E-926F-93B13ABBE9B3}" type="parTrans" cxnId="{827823EC-066C-43D1-AB5E-42A81B5B3EC6}">
      <dgm:prSet/>
      <dgm:spPr/>
      <dgm:t>
        <a:bodyPr/>
        <a:lstStyle/>
        <a:p>
          <a:endParaRPr lang="zh-CN" altLang="en-US"/>
        </a:p>
      </dgm:t>
    </dgm:pt>
    <dgm:pt modelId="{C1B5753E-D569-4DDE-A7F2-87B4C231CD0D}" type="sibTrans" cxnId="{827823EC-066C-43D1-AB5E-42A81B5B3EC6}">
      <dgm:prSet/>
      <dgm:spPr/>
      <dgm:t>
        <a:bodyPr/>
        <a:lstStyle/>
        <a:p>
          <a:endParaRPr lang="zh-CN" altLang="en-US"/>
        </a:p>
      </dgm:t>
    </dgm:pt>
    <dgm:pt modelId="{5649D4C6-DB03-4705-9B27-8DF3C42BC9A4}">
      <dgm:prSet phldrT="[文本]"/>
      <dgm:spPr/>
      <dgm:t>
        <a:bodyPr/>
        <a:lstStyle/>
        <a:p>
          <a:r>
            <a:rPr lang="zh-CN" altLang="en-US" sz="1600" kern="1200" dirty="0"/>
            <a:t> 米鹏</a:t>
          </a:r>
        </a:p>
      </dgm:t>
    </dgm:pt>
    <dgm:pt modelId="{F92F55B4-D15B-4F06-A01D-A6E6BB186566}" type="parTrans" cxnId="{0591318B-0495-4919-AC33-AB2C22C9C44B}">
      <dgm:prSet/>
      <dgm:spPr/>
      <dgm:t>
        <a:bodyPr/>
        <a:lstStyle/>
        <a:p>
          <a:endParaRPr lang="zh-CN" altLang="en-US"/>
        </a:p>
      </dgm:t>
    </dgm:pt>
    <dgm:pt modelId="{04ED5EE2-10EA-4ACA-8D3D-38307A67FD7E}" type="sibTrans" cxnId="{0591318B-0495-4919-AC33-AB2C22C9C44B}">
      <dgm:prSet/>
      <dgm:spPr/>
      <dgm:t>
        <a:bodyPr/>
        <a:lstStyle/>
        <a:p>
          <a:endParaRPr lang="zh-CN" altLang="en-US"/>
        </a:p>
      </dgm:t>
    </dgm:pt>
    <dgm:pt modelId="{778BDA3F-9F28-4BF3-BBAA-2B1DB43F6E07}">
      <dgm:prSet phldrT="[文本]" custT="1"/>
      <dgm:spPr/>
      <dgm:t>
        <a:bodyPr/>
        <a:lstStyle/>
        <a:p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数据可视化处理、</a:t>
          </a:r>
          <a:r>
            <a:rPr lang="en-US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PPT</a:t>
          </a:r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制作</a:t>
          </a:r>
          <a:endParaRPr lang="zh-CN" altLang="en-US" sz="1200" kern="1200" dirty="0">
            <a:solidFill>
              <a:prstClr val="white"/>
            </a:solidFill>
            <a:latin typeface="Arial"/>
            <a:ea typeface="微软雅黑"/>
            <a:cs typeface="+mn-cs"/>
          </a:endParaRPr>
        </a:p>
      </dgm:t>
    </dgm:pt>
    <dgm:pt modelId="{CD3E5685-3708-4C48-9C94-6DD41AD8A11A}" type="parTrans" cxnId="{3A042D7E-EEC1-4004-8485-64ACF3E8FEC6}">
      <dgm:prSet/>
      <dgm:spPr/>
      <dgm:t>
        <a:bodyPr/>
        <a:lstStyle/>
        <a:p>
          <a:endParaRPr lang="zh-CN" altLang="en-US"/>
        </a:p>
      </dgm:t>
    </dgm:pt>
    <dgm:pt modelId="{1C933989-14B3-4D0E-9C84-0C63E9781766}" type="sibTrans" cxnId="{3A042D7E-EEC1-4004-8485-64ACF3E8FEC6}">
      <dgm:prSet/>
      <dgm:spPr/>
      <dgm:t>
        <a:bodyPr/>
        <a:lstStyle/>
        <a:p>
          <a:endParaRPr lang="zh-CN" altLang="en-US"/>
        </a:p>
      </dgm:t>
    </dgm:pt>
    <dgm:pt modelId="{A5175F42-6E76-4811-900E-8DCDF6AD426E}" type="pres">
      <dgm:prSet presAssocID="{3E1703D0-1CE0-4EF1-8C87-0EFC1B52BBF0}" presName="linearFlow" presStyleCnt="0">
        <dgm:presLayoutVars>
          <dgm:dir/>
          <dgm:resizeHandles val="exact"/>
        </dgm:presLayoutVars>
      </dgm:prSet>
      <dgm:spPr/>
    </dgm:pt>
    <dgm:pt modelId="{0487B330-65FF-421A-8CD6-590833E08FB3}" type="pres">
      <dgm:prSet presAssocID="{7DA07D8C-EDC7-49E7-8B93-5AF6675B011A}" presName="composite" presStyleCnt="0"/>
      <dgm:spPr/>
    </dgm:pt>
    <dgm:pt modelId="{06A5562D-C166-4BDD-8F5B-1D9D98615D12}" type="pres">
      <dgm:prSet presAssocID="{7DA07D8C-EDC7-49E7-8B93-5AF6675B011A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AA874253-7ACD-455C-B9B2-31FF5B0376CB}" type="pres">
      <dgm:prSet presAssocID="{7DA07D8C-EDC7-49E7-8B93-5AF6675B011A}" presName="txShp" presStyleLbl="node1" presStyleIdx="0" presStyleCnt="4">
        <dgm:presLayoutVars>
          <dgm:bulletEnabled val="1"/>
        </dgm:presLayoutVars>
      </dgm:prSet>
      <dgm:spPr/>
    </dgm:pt>
    <dgm:pt modelId="{028A21EE-197D-488B-A3EF-2DBF4B8AABD1}" type="pres">
      <dgm:prSet presAssocID="{D2F094A0-DFBB-4639-B2EF-3EE3DC1DC72F}" presName="spacing" presStyleCnt="0"/>
      <dgm:spPr/>
    </dgm:pt>
    <dgm:pt modelId="{9531586C-B923-4211-8BD8-8BB3455512BC}" type="pres">
      <dgm:prSet presAssocID="{8571F1DC-217E-4AC6-9AE9-905B57D7EDA5}" presName="composite" presStyleCnt="0"/>
      <dgm:spPr/>
    </dgm:pt>
    <dgm:pt modelId="{FFB31DE6-8875-42F9-82BF-34EDD1851D4D}" type="pres">
      <dgm:prSet presAssocID="{8571F1DC-217E-4AC6-9AE9-905B57D7EDA5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D01B0A3-E165-443A-8641-84E6D8D4AA39}" type="pres">
      <dgm:prSet presAssocID="{8571F1DC-217E-4AC6-9AE9-905B57D7EDA5}" presName="txShp" presStyleLbl="node1" presStyleIdx="1" presStyleCnt="4">
        <dgm:presLayoutVars>
          <dgm:bulletEnabled val="1"/>
        </dgm:presLayoutVars>
      </dgm:prSet>
      <dgm:spPr/>
    </dgm:pt>
    <dgm:pt modelId="{7C7A1490-9A1C-4ADB-957F-54EA6547DA70}" type="pres">
      <dgm:prSet presAssocID="{9F5B2925-09C6-4C0F-A4AF-C60A5A7168FC}" presName="spacing" presStyleCnt="0"/>
      <dgm:spPr/>
    </dgm:pt>
    <dgm:pt modelId="{D545FC75-242D-423D-9F0C-7B5C784EA3FD}" type="pres">
      <dgm:prSet presAssocID="{F24C59F3-33EA-4209-B888-FC7B535C664C}" presName="composite" presStyleCnt="0"/>
      <dgm:spPr/>
    </dgm:pt>
    <dgm:pt modelId="{94BFD2E1-77DD-40F0-818D-13797039D273}" type="pres">
      <dgm:prSet presAssocID="{F24C59F3-33EA-4209-B888-FC7B535C664C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173B31C-336E-430E-8071-E7E9A9DE1F48}" type="pres">
      <dgm:prSet presAssocID="{F24C59F3-33EA-4209-B888-FC7B535C664C}" presName="txShp" presStyleLbl="node1" presStyleIdx="2" presStyleCnt="4">
        <dgm:presLayoutVars>
          <dgm:bulletEnabled val="1"/>
        </dgm:presLayoutVars>
      </dgm:prSet>
      <dgm:spPr/>
    </dgm:pt>
    <dgm:pt modelId="{3FF0D8B6-C0A8-4EC3-81BF-B8B04AA30290}" type="pres">
      <dgm:prSet presAssocID="{0DD4A6E4-9958-4472-AAC2-E1A5E08729A0}" presName="spacing" presStyleCnt="0"/>
      <dgm:spPr/>
    </dgm:pt>
    <dgm:pt modelId="{EE30C259-9796-477F-A3A0-C51409F684C5}" type="pres">
      <dgm:prSet presAssocID="{5649D4C6-DB03-4705-9B27-8DF3C42BC9A4}" presName="composite" presStyleCnt="0"/>
      <dgm:spPr/>
    </dgm:pt>
    <dgm:pt modelId="{D4B9D86A-1B37-46EE-8DDB-F67A06F3C5F6}" type="pres">
      <dgm:prSet presAssocID="{5649D4C6-DB03-4705-9B27-8DF3C42BC9A4}" presName="imgShp" presStyleLbl="fgImgPlace1" presStyleIdx="3" presStyleCnt="4" custLinFactNeighborX="3341" custLinFactNeighborY="13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F7824DE-3D79-4C71-874B-A7B78ABD6ACD}" type="pres">
      <dgm:prSet presAssocID="{5649D4C6-DB03-4705-9B27-8DF3C42BC9A4}" presName="txShp" presStyleLbl="node1" presStyleIdx="3" presStyleCnt="4">
        <dgm:presLayoutVars>
          <dgm:bulletEnabled val="1"/>
        </dgm:presLayoutVars>
      </dgm:prSet>
      <dgm:spPr/>
    </dgm:pt>
  </dgm:ptLst>
  <dgm:cxnLst>
    <dgm:cxn modelId="{7A2D9D00-80FE-4134-8702-920B0B4CE556}" type="presOf" srcId="{8571F1DC-217E-4AC6-9AE9-905B57D7EDA5}" destId="{FD01B0A3-E165-443A-8641-84E6D8D4AA39}" srcOrd="0" destOrd="0" presId="urn:microsoft.com/office/officeart/2005/8/layout/vList3"/>
    <dgm:cxn modelId="{A66D2504-2194-4D22-96C8-A5AA38EB8E22}" type="presOf" srcId="{3E1703D0-1CE0-4EF1-8C87-0EFC1B52BBF0}" destId="{A5175F42-6E76-4811-900E-8DCDF6AD426E}" srcOrd="0" destOrd="0" presId="urn:microsoft.com/office/officeart/2005/8/layout/vList3"/>
    <dgm:cxn modelId="{AD577211-AEF1-424E-8543-9CE0C3581703}" type="presOf" srcId="{778BDA3F-9F28-4BF3-BBAA-2B1DB43F6E07}" destId="{8F7824DE-3D79-4C71-874B-A7B78ABD6ACD}" srcOrd="0" destOrd="1" presId="urn:microsoft.com/office/officeart/2005/8/layout/vList3"/>
    <dgm:cxn modelId="{97865312-0401-4988-8674-939776796429}" type="presOf" srcId="{E0C422EF-519E-4775-9FA0-61E72A808233}" destId="{AA874253-7ACD-455C-B9B2-31FF5B0376CB}" srcOrd="0" destOrd="1" presId="urn:microsoft.com/office/officeart/2005/8/layout/vList3"/>
    <dgm:cxn modelId="{71862741-7F06-42DA-B34B-F2EFECB6A8E8}" srcId="{3E1703D0-1CE0-4EF1-8C87-0EFC1B52BBF0}" destId="{7DA07D8C-EDC7-49E7-8B93-5AF6675B011A}" srcOrd="0" destOrd="0" parTransId="{C0F3695E-BBCF-4232-A657-BFA79C9789FB}" sibTransId="{D2F094A0-DFBB-4639-B2EF-3EE3DC1DC72F}"/>
    <dgm:cxn modelId="{454CDD56-1C8B-4F14-B29B-3582C7F9EFFE}" srcId="{7DA07D8C-EDC7-49E7-8B93-5AF6675B011A}" destId="{E0C422EF-519E-4775-9FA0-61E72A808233}" srcOrd="0" destOrd="0" parTransId="{5D9CB388-0E3F-4417-9EAA-6FF5DD9E6B3B}" sibTransId="{A388BC73-176B-41D2-A7AA-7B3E2CE393CA}"/>
    <dgm:cxn modelId="{3A042D7E-EEC1-4004-8485-64ACF3E8FEC6}" srcId="{5649D4C6-DB03-4705-9B27-8DF3C42BC9A4}" destId="{778BDA3F-9F28-4BF3-BBAA-2B1DB43F6E07}" srcOrd="0" destOrd="0" parTransId="{CD3E5685-3708-4C48-9C94-6DD41AD8A11A}" sibTransId="{1C933989-14B3-4D0E-9C84-0C63E9781766}"/>
    <dgm:cxn modelId="{0591318B-0495-4919-AC33-AB2C22C9C44B}" srcId="{3E1703D0-1CE0-4EF1-8C87-0EFC1B52BBF0}" destId="{5649D4C6-DB03-4705-9B27-8DF3C42BC9A4}" srcOrd="3" destOrd="0" parTransId="{F92F55B4-D15B-4F06-A01D-A6E6BB186566}" sibTransId="{04ED5EE2-10EA-4ACA-8D3D-38307A67FD7E}"/>
    <dgm:cxn modelId="{43DF878B-453F-4D79-9C2E-19B77C3DB96B}" type="presOf" srcId="{7DA07D8C-EDC7-49E7-8B93-5AF6675B011A}" destId="{AA874253-7ACD-455C-B9B2-31FF5B0376CB}" srcOrd="0" destOrd="0" presId="urn:microsoft.com/office/officeart/2005/8/layout/vList3"/>
    <dgm:cxn modelId="{2BECCC96-9B05-4C34-B720-26324FBC7CF2}" srcId="{3E1703D0-1CE0-4EF1-8C87-0EFC1B52BBF0}" destId="{F24C59F3-33EA-4209-B888-FC7B535C664C}" srcOrd="2" destOrd="0" parTransId="{32EA77EC-0C64-41FF-9219-700FFB450E39}" sibTransId="{0DD4A6E4-9958-4472-AAC2-E1A5E08729A0}"/>
    <dgm:cxn modelId="{A3EE87A2-65BE-44D2-ADB1-CA441391F7A1}" srcId="{8571F1DC-217E-4AC6-9AE9-905B57D7EDA5}" destId="{0B4A8F53-FC9B-4A30-BE7F-BB9AF356EA9A}" srcOrd="0" destOrd="0" parTransId="{6118F6F3-3E84-4E08-A1E5-D2917DE2086A}" sibTransId="{3550F783-22D3-40ED-BFBC-7F4BA608C854}"/>
    <dgm:cxn modelId="{D2BAA5DD-E874-44B1-9193-87E426FCD41D}" type="presOf" srcId="{0B4A8F53-FC9B-4A30-BE7F-BB9AF356EA9A}" destId="{FD01B0A3-E165-443A-8641-84E6D8D4AA39}" srcOrd="0" destOrd="1" presId="urn:microsoft.com/office/officeart/2005/8/layout/vList3"/>
    <dgm:cxn modelId="{F04827EA-7D5E-4170-AD7D-70F06065B6D6}" srcId="{3E1703D0-1CE0-4EF1-8C87-0EFC1B52BBF0}" destId="{8571F1DC-217E-4AC6-9AE9-905B57D7EDA5}" srcOrd="1" destOrd="0" parTransId="{C8A7B0B9-796E-4A8E-8786-42BC7CCA97CA}" sibTransId="{9F5B2925-09C6-4C0F-A4AF-C60A5A7168FC}"/>
    <dgm:cxn modelId="{827823EC-066C-43D1-AB5E-42A81B5B3EC6}" srcId="{F24C59F3-33EA-4209-B888-FC7B535C664C}" destId="{C6D44D72-5052-4E8A-B972-31B6CE3B33D6}" srcOrd="0" destOrd="0" parTransId="{3B6C919A-B654-442E-926F-93B13ABBE9B3}" sibTransId="{C1B5753E-D569-4DDE-A7F2-87B4C231CD0D}"/>
    <dgm:cxn modelId="{5F9C41F0-F544-46DA-838D-604B0871A839}" type="presOf" srcId="{C6D44D72-5052-4E8A-B972-31B6CE3B33D6}" destId="{6173B31C-336E-430E-8071-E7E9A9DE1F48}" srcOrd="0" destOrd="1" presId="urn:microsoft.com/office/officeart/2005/8/layout/vList3"/>
    <dgm:cxn modelId="{A85564FA-A7D2-4D3F-89C2-1DD382DFECA6}" type="presOf" srcId="{F24C59F3-33EA-4209-B888-FC7B535C664C}" destId="{6173B31C-336E-430E-8071-E7E9A9DE1F48}" srcOrd="0" destOrd="0" presId="urn:microsoft.com/office/officeart/2005/8/layout/vList3"/>
    <dgm:cxn modelId="{CE76AAFA-9826-4D20-864A-EBF3415E82E9}" type="presOf" srcId="{5649D4C6-DB03-4705-9B27-8DF3C42BC9A4}" destId="{8F7824DE-3D79-4C71-874B-A7B78ABD6ACD}" srcOrd="0" destOrd="0" presId="urn:microsoft.com/office/officeart/2005/8/layout/vList3"/>
    <dgm:cxn modelId="{C5AD131D-79E9-467B-BA72-B610F8593D1B}" type="presParOf" srcId="{A5175F42-6E76-4811-900E-8DCDF6AD426E}" destId="{0487B330-65FF-421A-8CD6-590833E08FB3}" srcOrd="0" destOrd="0" presId="urn:microsoft.com/office/officeart/2005/8/layout/vList3"/>
    <dgm:cxn modelId="{94032DDD-58C8-4788-9ED8-F81108A538E1}" type="presParOf" srcId="{0487B330-65FF-421A-8CD6-590833E08FB3}" destId="{06A5562D-C166-4BDD-8F5B-1D9D98615D12}" srcOrd="0" destOrd="0" presId="urn:microsoft.com/office/officeart/2005/8/layout/vList3"/>
    <dgm:cxn modelId="{D610AB59-006F-4BD1-AAB2-B96B7A371718}" type="presParOf" srcId="{0487B330-65FF-421A-8CD6-590833E08FB3}" destId="{AA874253-7ACD-455C-B9B2-31FF5B0376CB}" srcOrd="1" destOrd="0" presId="urn:microsoft.com/office/officeart/2005/8/layout/vList3"/>
    <dgm:cxn modelId="{565FA46D-F7C5-46C9-9520-44D0B8CB0483}" type="presParOf" srcId="{A5175F42-6E76-4811-900E-8DCDF6AD426E}" destId="{028A21EE-197D-488B-A3EF-2DBF4B8AABD1}" srcOrd="1" destOrd="0" presId="urn:microsoft.com/office/officeart/2005/8/layout/vList3"/>
    <dgm:cxn modelId="{C44A0DE3-919B-4585-B359-DD9B854E8507}" type="presParOf" srcId="{A5175F42-6E76-4811-900E-8DCDF6AD426E}" destId="{9531586C-B923-4211-8BD8-8BB3455512BC}" srcOrd="2" destOrd="0" presId="urn:microsoft.com/office/officeart/2005/8/layout/vList3"/>
    <dgm:cxn modelId="{FBAEC1D3-E8C2-43E2-AC88-514ADDC708FC}" type="presParOf" srcId="{9531586C-B923-4211-8BD8-8BB3455512BC}" destId="{FFB31DE6-8875-42F9-82BF-34EDD1851D4D}" srcOrd="0" destOrd="0" presId="urn:microsoft.com/office/officeart/2005/8/layout/vList3"/>
    <dgm:cxn modelId="{4E64B147-BD4C-4930-8C09-BAAF15A2F01C}" type="presParOf" srcId="{9531586C-B923-4211-8BD8-8BB3455512BC}" destId="{FD01B0A3-E165-443A-8641-84E6D8D4AA39}" srcOrd="1" destOrd="0" presId="urn:microsoft.com/office/officeart/2005/8/layout/vList3"/>
    <dgm:cxn modelId="{923A163E-6BA5-4631-A757-8A71C2416137}" type="presParOf" srcId="{A5175F42-6E76-4811-900E-8DCDF6AD426E}" destId="{7C7A1490-9A1C-4ADB-957F-54EA6547DA70}" srcOrd="3" destOrd="0" presId="urn:microsoft.com/office/officeart/2005/8/layout/vList3"/>
    <dgm:cxn modelId="{E6D83639-5B12-416E-AAF6-5EE29DA8E339}" type="presParOf" srcId="{A5175F42-6E76-4811-900E-8DCDF6AD426E}" destId="{D545FC75-242D-423D-9F0C-7B5C784EA3FD}" srcOrd="4" destOrd="0" presId="urn:microsoft.com/office/officeart/2005/8/layout/vList3"/>
    <dgm:cxn modelId="{7BCBCB43-61A8-4036-A0F8-0BD49C0467F6}" type="presParOf" srcId="{D545FC75-242D-423D-9F0C-7B5C784EA3FD}" destId="{94BFD2E1-77DD-40F0-818D-13797039D273}" srcOrd="0" destOrd="0" presId="urn:microsoft.com/office/officeart/2005/8/layout/vList3"/>
    <dgm:cxn modelId="{ECE949AC-165C-40B4-A35B-0C9688015453}" type="presParOf" srcId="{D545FC75-242D-423D-9F0C-7B5C784EA3FD}" destId="{6173B31C-336E-430E-8071-E7E9A9DE1F48}" srcOrd="1" destOrd="0" presId="urn:microsoft.com/office/officeart/2005/8/layout/vList3"/>
    <dgm:cxn modelId="{29DD33AC-B8FD-4057-B3DA-18E576E72CF9}" type="presParOf" srcId="{A5175F42-6E76-4811-900E-8DCDF6AD426E}" destId="{3FF0D8B6-C0A8-4EC3-81BF-B8B04AA30290}" srcOrd="5" destOrd="0" presId="urn:microsoft.com/office/officeart/2005/8/layout/vList3"/>
    <dgm:cxn modelId="{50DC284D-5EA7-4C67-9FFE-3717F0E5BD28}" type="presParOf" srcId="{A5175F42-6E76-4811-900E-8DCDF6AD426E}" destId="{EE30C259-9796-477F-A3A0-C51409F684C5}" srcOrd="6" destOrd="0" presId="urn:microsoft.com/office/officeart/2005/8/layout/vList3"/>
    <dgm:cxn modelId="{C12EA1ED-0F5B-4062-890D-5DE24E770B42}" type="presParOf" srcId="{EE30C259-9796-477F-A3A0-C51409F684C5}" destId="{D4B9D86A-1B37-46EE-8DDB-F67A06F3C5F6}" srcOrd="0" destOrd="0" presId="urn:microsoft.com/office/officeart/2005/8/layout/vList3"/>
    <dgm:cxn modelId="{4D19D8DB-0D60-4A0F-9644-8BD3F612AC75}" type="presParOf" srcId="{EE30C259-9796-477F-A3A0-C51409F684C5}" destId="{8F7824DE-3D79-4C71-874B-A7B78ABD6AC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74253-7ACD-455C-B9B2-31FF5B0376CB}">
      <dsp:nvSpPr>
        <dsp:cNvPr id="0" name=""/>
        <dsp:cNvSpPr/>
      </dsp:nvSpPr>
      <dsp:spPr>
        <a:xfrm rot="10800000">
          <a:off x="1184831" y="1155"/>
          <a:ext cx="3865851" cy="8444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360" tIns="45720" rIns="85344" bIns="4572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李朝阳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数据爬取、聚类分析</a:t>
          </a:r>
          <a:endParaRPr lang="zh-CN" altLang="en-US" sz="1200" kern="1200" dirty="0">
            <a:solidFill>
              <a:prstClr val="white"/>
            </a:solidFill>
            <a:latin typeface="Arial"/>
            <a:ea typeface="微软雅黑"/>
            <a:cs typeface="+mn-cs"/>
          </a:endParaRPr>
        </a:p>
      </dsp:txBody>
      <dsp:txXfrm rot="10800000">
        <a:off x="1395932" y="1155"/>
        <a:ext cx="3654750" cy="844406"/>
      </dsp:txXfrm>
    </dsp:sp>
    <dsp:sp modelId="{06A5562D-C166-4BDD-8F5B-1D9D98615D12}">
      <dsp:nvSpPr>
        <dsp:cNvPr id="0" name=""/>
        <dsp:cNvSpPr/>
      </dsp:nvSpPr>
      <dsp:spPr>
        <a:xfrm>
          <a:off x="762628" y="1155"/>
          <a:ext cx="844406" cy="8444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1B0A3-E165-443A-8641-84E6D8D4AA39}">
      <dsp:nvSpPr>
        <dsp:cNvPr id="0" name=""/>
        <dsp:cNvSpPr/>
      </dsp:nvSpPr>
      <dsp:spPr>
        <a:xfrm rot="10800000">
          <a:off x="1184831" y="1097623"/>
          <a:ext cx="3865851" cy="8444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360" tIns="45720" rIns="85344" bIns="4572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邬晋宁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数据清洗统计、论文撰写</a:t>
          </a:r>
          <a:endParaRPr lang="zh-CN" altLang="en-US" sz="1200" kern="1200" dirty="0">
            <a:solidFill>
              <a:prstClr val="white"/>
            </a:solidFill>
            <a:latin typeface="Arial"/>
            <a:ea typeface="微软雅黑"/>
            <a:cs typeface="+mn-cs"/>
          </a:endParaRPr>
        </a:p>
      </dsp:txBody>
      <dsp:txXfrm rot="10800000">
        <a:off x="1395932" y="1097623"/>
        <a:ext cx="3654750" cy="844406"/>
      </dsp:txXfrm>
    </dsp:sp>
    <dsp:sp modelId="{FFB31DE6-8875-42F9-82BF-34EDD1851D4D}">
      <dsp:nvSpPr>
        <dsp:cNvPr id="0" name=""/>
        <dsp:cNvSpPr/>
      </dsp:nvSpPr>
      <dsp:spPr>
        <a:xfrm>
          <a:off x="762628" y="1097623"/>
          <a:ext cx="844406" cy="84440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73B31C-336E-430E-8071-E7E9A9DE1F48}">
      <dsp:nvSpPr>
        <dsp:cNvPr id="0" name=""/>
        <dsp:cNvSpPr/>
      </dsp:nvSpPr>
      <dsp:spPr>
        <a:xfrm rot="10800000">
          <a:off x="1184831" y="2194090"/>
          <a:ext cx="3865851" cy="8444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360" tIns="45720" rIns="85344" bIns="4572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吴传曼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数据可视化处理、</a:t>
          </a:r>
          <a:r>
            <a:rPr lang="en-US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PPT</a:t>
          </a:r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制作</a:t>
          </a:r>
          <a:endParaRPr lang="zh-CN" altLang="en-US" sz="1200" kern="1200" dirty="0">
            <a:solidFill>
              <a:prstClr val="white"/>
            </a:solidFill>
            <a:latin typeface="Arial"/>
            <a:ea typeface="微软雅黑"/>
            <a:cs typeface="+mn-cs"/>
          </a:endParaRPr>
        </a:p>
      </dsp:txBody>
      <dsp:txXfrm rot="10800000">
        <a:off x="1395932" y="2194090"/>
        <a:ext cx="3654750" cy="844406"/>
      </dsp:txXfrm>
    </dsp:sp>
    <dsp:sp modelId="{94BFD2E1-77DD-40F0-818D-13797039D273}">
      <dsp:nvSpPr>
        <dsp:cNvPr id="0" name=""/>
        <dsp:cNvSpPr/>
      </dsp:nvSpPr>
      <dsp:spPr>
        <a:xfrm>
          <a:off x="762628" y="2194090"/>
          <a:ext cx="844406" cy="84440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824DE-3D79-4C71-874B-A7B78ABD6ACD}">
      <dsp:nvSpPr>
        <dsp:cNvPr id="0" name=""/>
        <dsp:cNvSpPr/>
      </dsp:nvSpPr>
      <dsp:spPr>
        <a:xfrm rot="10800000">
          <a:off x="1184831" y="3290558"/>
          <a:ext cx="3865851" cy="8444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360" tIns="45720" rIns="85344" bIns="4572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 米鹏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数据可视化处理、</a:t>
          </a:r>
          <a:r>
            <a:rPr lang="en-US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PPT</a:t>
          </a:r>
          <a:r>
            <a:rPr lang="zh-CN" sz="1200" kern="1200" dirty="0">
              <a:solidFill>
                <a:prstClr val="white"/>
              </a:solidFill>
              <a:latin typeface="Arial"/>
              <a:ea typeface="微软雅黑"/>
              <a:cs typeface="+mn-cs"/>
            </a:rPr>
            <a:t>制作</a:t>
          </a:r>
          <a:endParaRPr lang="zh-CN" altLang="en-US" sz="1200" kern="1200" dirty="0">
            <a:solidFill>
              <a:prstClr val="white"/>
            </a:solidFill>
            <a:latin typeface="Arial"/>
            <a:ea typeface="微软雅黑"/>
            <a:cs typeface="+mn-cs"/>
          </a:endParaRPr>
        </a:p>
      </dsp:txBody>
      <dsp:txXfrm rot="10800000">
        <a:off x="1395932" y="3290558"/>
        <a:ext cx="3654750" cy="844406"/>
      </dsp:txXfrm>
    </dsp:sp>
    <dsp:sp modelId="{D4B9D86A-1B37-46EE-8DDB-F67A06F3C5F6}">
      <dsp:nvSpPr>
        <dsp:cNvPr id="0" name=""/>
        <dsp:cNvSpPr/>
      </dsp:nvSpPr>
      <dsp:spPr>
        <a:xfrm>
          <a:off x="790839" y="3291713"/>
          <a:ext cx="844406" cy="84440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pPr/>
              <a:t>2018/6/27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1965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pPr/>
              <a:t>2018/6/27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028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077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275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57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2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627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47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259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463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07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339205"/>
      </p:ext>
    </p:extLst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>
                <a:defRPr/>
              </a:p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392802762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787259"/>
      </p:ext>
    </p:extLst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7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5" r:id="rId2"/>
    <p:sldLayoutId id="2147483724" r:id="rId3"/>
  </p:sldLayoutIdLst>
  <p:transition spd="slow" advClick="0" advTm="0">
    <p:wipe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891" indent="-267891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891" indent="-267891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[24]Forrest Gump - Suite Forrest Gum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90399" y="90114"/>
            <a:ext cx="304800" cy="3048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558611" y="3947324"/>
            <a:ext cx="354969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小组成员：李朝阳、邬晋宁、吴传曼、米鹏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29001" y="2948830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latin typeface="+mj-ea"/>
                <a:ea typeface="+mj-ea"/>
              </a:rPr>
              <a:t>标题：基于</a:t>
            </a:r>
            <a:r>
              <a:rPr lang="en-US" altLang="zh-CN" b="1" dirty="0">
                <a:latin typeface="+mj-ea"/>
                <a:ea typeface="+mj-ea"/>
              </a:rPr>
              <a:t>K-means</a:t>
            </a:r>
            <a:r>
              <a:rPr lang="zh-CN" altLang="en-US" b="1" dirty="0">
                <a:latin typeface="+mj-ea"/>
                <a:ea typeface="+mj-ea"/>
              </a:rPr>
              <a:t>算法的数据采集分析</a:t>
            </a:r>
          </a:p>
        </p:txBody>
      </p:sp>
      <p:sp>
        <p:nvSpPr>
          <p:cNvPr id="22" name="矩形 21"/>
          <p:cNvSpPr/>
          <p:nvPr/>
        </p:nvSpPr>
        <p:spPr>
          <a:xfrm>
            <a:off x="2542581" y="3501938"/>
            <a:ext cx="1231747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答辩人：米鹏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58991" y="1941827"/>
            <a:ext cx="5839485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大数据课程设计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529001" y="1633327"/>
            <a:ext cx="5134542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西北师范大学 计算机科学与工程学院 软件工程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835" y="157654"/>
            <a:ext cx="1006473" cy="100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231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0" grpId="0"/>
      <p:bldP spid="21" grpId="0"/>
      <p:bldP spid="22" grpId="0"/>
      <p:bldP spid="23" grpId="0"/>
      <p:bldP spid="29" grpId="0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3343026" y="1289910"/>
            <a:ext cx="2460709" cy="2655688"/>
            <a:chOff x="3761090" y="2476501"/>
            <a:chExt cx="1787040" cy="1928640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3905250" y="2633101"/>
              <a:ext cx="745807" cy="24924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712971" y="3886200"/>
              <a:ext cx="598169" cy="28392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985260" y="3596640"/>
              <a:ext cx="670560" cy="23622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652011" y="2918460"/>
              <a:ext cx="666749" cy="29154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 flipV="1">
              <a:off x="4015740" y="3893820"/>
              <a:ext cx="579120" cy="2590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4641585" y="35898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 flipV="1">
              <a:off x="4672065" y="26373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3970020" y="2903220"/>
              <a:ext cx="640080" cy="28956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9274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4006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4660901" y="2705100"/>
              <a:ext cx="0" cy="147320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522413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522413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376109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376109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4494456" y="247650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4494456" y="307086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494456" y="409194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83716" y="1217021"/>
            <a:ext cx="2010317" cy="1538494"/>
            <a:chOff x="390154" y="1526097"/>
            <a:chExt cx="2680423" cy="2051324"/>
          </a:xfrm>
        </p:grpSpPr>
        <p:sp>
          <p:nvSpPr>
            <p:cNvPr id="86" name="文本框 105"/>
            <p:cNvSpPr txBox="1"/>
            <p:nvPr/>
          </p:nvSpPr>
          <p:spPr>
            <a:xfrm>
              <a:off x="390155" y="1526097"/>
              <a:ext cx="268042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采集数据及预处理</a:t>
              </a:r>
            </a:p>
          </p:txBody>
        </p:sp>
        <p:sp>
          <p:nvSpPr>
            <p:cNvPr id="87" name="文本框 106"/>
            <p:cNvSpPr txBox="1"/>
            <p:nvPr/>
          </p:nvSpPr>
          <p:spPr>
            <a:xfrm>
              <a:off x="390154" y="1885506"/>
              <a:ext cx="2680423" cy="1691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我们使用了网络上现有的爬虫以及自己编写的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Python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聚类爬虫进行数据的采集并通过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K-means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算法进行预处理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099717" y="1201948"/>
            <a:ext cx="2010317" cy="833368"/>
            <a:chOff x="6093451" y="1506001"/>
            <a:chExt cx="2680423" cy="1111157"/>
          </a:xfrm>
        </p:grpSpPr>
        <p:sp>
          <p:nvSpPr>
            <p:cNvPr id="89" name="文本框 107"/>
            <p:cNvSpPr txBox="1"/>
            <p:nvPr/>
          </p:nvSpPr>
          <p:spPr>
            <a:xfrm>
              <a:off x="6093452" y="1506001"/>
              <a:ext cx="268042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可视化展示</a:t>
              </a:r>
            </a:p>
          </p:txBody>
        </p:sp>
        <p:sp>
          <p:nvSpPr>
            <p:cNvPr id="90" name="文本框 108"/>
            <p:cNvSpPr txBox="1"/>
            <p:nvPr/>
          </p:nvSpPr>
          <p:spPr>
            <a:xfrm>
              <a:off x="6093451" y="1885505"/>
              <a:ext cx="2680423" cy="731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利用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r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语言进行数据可视化展示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083716" y="3027238"/>
            <a:ext cx="2109769" cy="563158"/>
            <a:chOff x="390154" y="1556241"/>
            <a:chExt cx="2813025" cy="750877"/>
          </a:xfrm>
        </p:grpSpPr>
        <p:sp>
          <p:nvSpPr>
            <p:cNvPr id="92" name="文本框 112"/>
            <p:cNvSpPr txBox="1"/>
            <p:nvPr/>
          </p:nvSpPr>
          <p:spPr>
            <a:xfrm>
              <a:off x="390154" y="1556241"/>
              <a:ext cx="2813025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可视化分析</a:t>
              </a:r>
            </a:p>
          </p:txBody>
        </p:sp>
        <p:sp>
          <p:nvSpPr>
            <p:cNvPr id="93" name="文本框 113"/>
            <p:cNvSpPr txBox="1"/>
            <p:nvPr/>
          </p:nvSpPr>
          <p:spPr>
            <a:xfrm>
              <a:off x="390154" y="1895553"/>
              <a:ext cx="2680422" cy="411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利用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Weka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实现可视化分析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099717" y="3019702"/>
            <a:ext cx="2124791" cy="810761"/>
            <a:chOff x="6093451" y="1546193"/>
            <a:chExt cx="2833055" cy="1081014"/>
          </a:xfrm>
        </p:grpSpPr>
        <p:sp>
          <p:nvSpPr>
            <p:cNvPr id="95" name="文本框 115"/>
            <p:cNvSpPr txBox="1"/>
            <p:nvPr/>
          </p:nvSpPr>
          <p:spPr>
            <a:xfrm>
              <a:off x="6093452" y="1546193"/>
              <a:ext cx="283305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聚类分析</a:t>
              </a:r>
            </a:p>
          </p:txBody>
        </p:sp>
        <p:sp>
          <p:nvSpPr>
            <p:cNvPr id="96" name="文本框 116"/>
            <p:cNvSpPr txBox="1"/>
            <p:nvPr/>
          </p:nvSpPr>
          <p:spPr>
            <a:xfrm>
              <a:off x="6093451" y="1895554"/>
              <a:ext cx="2680423" cy="731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利用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Weka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以及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Python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进行聚类分析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研究思路</a:t>
            </a: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671127"/>
      </p:ext>
    </p:extLst>
  </p:cSld>
  <p:clrMapOvr>
    <a:masterClrMapping/>
  </p:clrMapOvr>
  <p:transition spd="slow" advClick="0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43075" y="2309686"/>
            <a:ext cx="1159453" cy="1159453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聚类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87222" y="1253833"/>
            <a:ext cx="3271157" cy="3271157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6"/>
                <p:cNvSpPr>
                  <a:spLocks/>
                </p:cNvSpPr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7"/>
                <p:cNvSpPr>
                  <a:spLocks/>
                </p:cNvSpPr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"/>
                <p:cNvSpPr>
                  <a:spLocks/>
                </p:cNvSpPr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>
                  <a:spLocks/>
                </p:cNvSpPr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"/>
                <p:cNvSpPr>
                  <a:spLocks/>
                </p:cNvSpPr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"/>
                <p:cNvSpPr>
                  <a:spLocks/>
                </p:cNvSpPr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3"/>
                <p:cNvSpPr>
                  <a:spLocks/>
                </p:cNvSpPr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>
                  <a:spLocks/>
                </p:cNvSpPr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30"/>
                <p:cNvSpPr>
                  <a:spLocks/>
                </p:cNvSpPr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31"/>
                <p:cNvSpPr>
                  <a:spLocks/>
                </p:cNvSpPr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323745" y="1382342"/>
            <a:ext cx="4190162" cy="3037526"/>
            <a:chOff x="5818000" y="1843122"/>
            <a:chExt cx="5586883" cy="4050035"/>
          </a:xfrm>
        </p:grpSpPr>
        <p:sp>
          <p:nvSpPr>
            <p:cNvPr id="2" name="圆角矩形 1"/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6089669" y="2026983"/>
              <a:ext cx="5053952" cy="3619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聚类分析</a:t>
              </a:r>
              <a:endPara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200000"/>
                </a:lnSpc>
              </a:pPr>
              <a:r>
                <a:rPr lang="zh-CN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它是探索性数据挖掘的主要任务，也是统计数据分析的常用技术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明显分离的聚类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基于中心的聚类</a:t>
              </a:r>
            </a:p>
            <a:p>
              <a:pPr indent="342900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基于邻近的聚类</a:t>
              </a:r>
            </a:p>
            <a:p>
              <a:pPr indent="342900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基于密度的聚类</a:t>
              </a: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研究方法</a:t>
            </a: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06716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43075" y="2309686"/>
            <a:ext cx="1159453" cy="1159453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可视化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87222" y="1253833"/>
            <a:ext cx="3271157" cy="3271157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6"/>
                <p:cNvSpPr>
                  <a:spLocks/>
                </p:cNvSpPr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7"/>
                <p:cNvSpPr>
                  <a:spLocks/>
                </p:cNvSpPr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"/>
                <p:cNvSpPr>
                  <a:spLocks/>
                </p:cNvSpPr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>
                  <a:spLocks/>
                </p:cNvSpPr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"/>
                <p:cNvSpPr>
                  <a:spLocks/>
                </p:cNvSpPr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"/>
                <p:cNvSpPr>
                  <a:spLocks/>
                </p:cNvSpPr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3"/>
                <p:cNvSpPr>
                  <a:spLocks/>
                </p:cNvSpPr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>
                  <a:spLocks/>
                </p:cNvSpPr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30"/>
                <p:cNvSpPr>
                  <a:spLocks/>
                </p:cNvSpPr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31"/>
                <p:cNvSpPr>
                  <a:spLocks/>
                </p:cNvSpPr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323745" y="1382342"/>
            <a:ext cx="4190162" cy="3037526"/>
            <a:chOff x="5818000" y="1843122"/>
            <a:chExt cx="5586883" cy="4050035"/>
          </a:xfrm>
        </p:grpSpPr>
        <p:sp>
          <p:nvSpPr>
            <p:cNvPr id="2" name="圆角矩形 1"/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6089669" y="2026983"/>
              <a:ext cx="5053952" cy="1649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数据可视化</a:t>
              </a:r>
              <a:endPara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利用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r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语言进行数据可视化展示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利用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Weka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实现可视化分析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研究方法</a:t>
            </a: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38207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43075" y="2309686"/>
            <a:ext cx="1159453" cy="1159453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统计分析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87222" y="1253833"/>
            <a:ext cx="3271157" cy="3271157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6"/>
                <p:cNvSpPr>
                  <a:spLocks/>
                </p:cNvSpPr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7"/>
                <p:cNvSpPr>
                  <a:spLocks/>
                </p:cNvSpPr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"/>
                <p:cNvSpPr>
                  <a:spLocks/>
                </p:cNvSpPr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>
                  <a:spLocks/>
                </p:cNvSpPr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"/>
                <p:cNvSpPr>
                  <a:spLocks/>
                </p:cNvSpPr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"/>
                <p:cNvSpPr>
                  <a:spLocks/>
                </p:cNvSpPr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3"/>
                <p:cNvSpPr>
                  <a:spLocks/>
                </p:cNvSpPr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>
                  <a:spLocks/>
                </p:cNvSpPr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30"/>
                <p:cNvSpPr>
                  <a:spLocks/>
                </p:cNvSpPr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31"/>
                <p:cNvSpPr>
                  <a:spLocks/>
                </p:cNvSpPr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323745" y="1382342"/>
            <a:ext cx="4190162" cy="3037526"/>
            <a:chOff x="5818000" y="1843122"/>
            <a:chExt cx="5586883" cy="4050035"/>
          </a:xfrm>
        </p:grpSpPr>
        <p:sp>
          <p:nvSpPr>
            <p:cNvPr id="2" name="圆角矩形 1"/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6089669" y="2026983"/>
              <a:ext cx="5053952" cy="3619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统计分析</a:t>
              </a:r>
              <a:endPara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将近五年来全国各地的所有空气数据用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k-means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算法聚成四类，分别代表空气质量良好、空气质量一般、空气质量较差和空气质量极差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200000"/>
                </a:lnSpc>
              </a:pPr>
              <a:r>
                <a:rPr lang="zh-CN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Weka</a:t>
              </a:r>
              <a:r>
                <a:rPr lang="zh-CN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进行聚类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python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进行聚类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20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研究方法</a:t>
            </a: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57597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1844596" y="1909405"/>
            <a:ext cx="2016641" cy="1987724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95607" y="2354589"/>
            <a:ext cx="1114619" cy="1097356"/>
          </a:xfrm>
          <a:prstGeom prst="ellipse">
            <a:avLst/>
          </a:prstGeom>
          <a:solidFill>
            <a:srgbClr val="FAFAFA"/>
          </a:solidFill>
          <a:ln w="1206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聚类分析</a:t>
            </a:r>
            <a:endParaRPr lang="en-US" sz="1500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5" name="任意多边形 34"/>
          <p:cNvSpPr/>
          <p:nvPr/>
        </p:nvSpPr>
        <p:spPr>
          <a:xfrm rot="453073">
            <a:off x="965826" y="3260763"/>
            <a:ext cx="1475543" cy="1452690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280658" y="3575570"/>
            <a:ext cx="845878" cy="832777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结论</a:t>
            </a:r>
            <a:endParaRPr lang="en-US" sz="1500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7" name="任意多边形 36"/>
          <p:cNvSpPr/>
          <p:nvPr/>
        </p:nvSpPr>
        <p:spPr>
          <a:xfrm rot="2431848">
            <a:off x="674307" y="1946149"/>
            <a:ext cx="1309021" cy="1288748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39916" y="2221126"/>
            <a:ext cx="750417" cy="738794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可视化</a:t>
            </a:r>
            <a:endParaRPr lang="en-US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9" name="任意多边形 38"/>
          <p:cNvSpPr/>
          <p:nvPr/>
        </p:nvSpPr>
        <p:spPr>
          <a:xfrm rot="2431848">
            <a:off x="1647235" y="1065064"/>
            <a:ext cx="1112564" cy="1095333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879815" y="1283918"/>
            <a:ext cx="637794" cy="627916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</a:t>
            </a:r>
            <a:endParaRPr lang="en-US" altLang="zh-CN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41" name="环形箭头 40"/>
          <p:cNvSpPr/>
          <p:nvPr/>
        </p:nvSpPr>
        <p:spPr>
          <a:xfrm rot="5920462">
            <a:off x="2848033" y="1784075"/>
            <a:ext cx="2220686" cy="2220686"/>
          </a:xfrm>
          <a:prstGeom prst="circular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97163" y="1266180"/>
            <a:ext cx="3150161" cy="3204181"/>
            <a:chOff x="5818000" y="1927702"/>
            <a:chExt cx="5586883" cy="4272241"/>
          </a:xfrm>
        </p:grpSpPr>
        <p:sp>
          <p:nvSpPr>
            <p:cNvPr id="19" name="圆角矩形 18"/>
            <p:cNvSpPr/>
            <p:nvPr/>
          </p:nvSpPr>
          <p:spPr>
            <a:xfrm>
              <a:off x="5818000" y="2002147"/>
              <a:ext cx="5586883" cy="4197796"/>
            </a:xfrm>
            <a:prstGeom prst="roundRect">
              <a:avLst>
                <a:gd name="adj" fmla="val 7739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31"/>
            <p:cNvSpPr txBox="1"/>
            <p:nvPr/>
          </p:nvSpPr>
          <p:spPr>
            <a:xfrm>
              <a:off x="6089670" y="1927702"/>
              <a:ext cx="5053952" cy="2110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可行性说明</a:t>
              </a:r>
              <a:endPara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1.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投资必要性：无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2.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技术可行性：高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3.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组织可行性：高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4.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风险因素：无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矩形 46"/>
          <p:cNvSpPr>
            <a:spLocks noChangeArrowheads="1"/>
          </p:cNvSpPr>
          <p:nvPr/>
        </p:nvSpPr>
        <p:spPr bwMode="auto">
          <a:xfrm>
            <a:off x="476188" y="177842"/>
            <a:ext cx="295465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研究方案可行性说明</a:t>
            </a:r>
          </a:p>
        </p:txBody>
      </p:sp>
      <p:sp>
        <p:nvSpPr>
          <p:cNvPr id="22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32705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39" grpId="0" animBg="1"/>
      <p:bldP spid="39" grpId="1" animBg="1"/>
      <p:bldP spid="40" grpId="0" animBg="1"/>
      <p:bldP spid="41" grpId="0" animBg="1"/>
      <p:bldP spid="21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关键技术难点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269687" y="1774521"/>
            <a:ext cx="1224548" cy="1175807"/>
            <a:chOff x="5838755" y="1774521"/>
            <a:chExt cx="1224548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3-1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关键技术</a:t>
                </a:r>
                <a:endParaRPr lang="zh-CN" altLang="en-US" dirty="0">
                  <a:solidFill>
                    <a:schemeClr val="bg1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3-2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实践难点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3-3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市场调研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3-4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案例分析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4881862-55B9-4A95-B0B2-9EA7FC69DF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48" y="1075825"/>
            <a:ext cx="1006473" cy="100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736600" dir="5400000" algn="ctr" rotWithShape="0">
              <a:srgbClr val="000000">
                <a:alpha val="0"/>
              </a:srgbClr>
            </a:outerShdw>
            <a:reflection blurRad="12700" stA="20000" endPos="28000" dist="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0328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5"/>
          <p:cNvSpPr txBox="1"/>
          <p:nvPr/>
        </p:nvSpPr>
        <p:spPr>
          <a:xfrm>
            <a:off x="2780149" y="1165561"/>
            <a:ext cx="4450718" cy="74065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网络爬虫，也叫网络蜘蛛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(Web Spider)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，如果把互联网比喻成一个蜘蛛网，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Spider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就是一只在网上爬来爬去的蜘蛛。网络爬虫就是根据网页的地址来寻找网页的，也就是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URL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7" name="文本框 18"/>
          <p:cNvSpPr txBox="1"/>
          <p:nvPr/>
        </p:nvSpPr>
        <p:spPr>
          <a:xfrm>
            <a:off x="1874695" y="3226808"/>
            <a:ext cx="4538656" cy="154657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K-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均值算法的基本思想是首先从含有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个数据对象的数据集中随机选择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数据对象作为初始中心，然后计算每个数据对象到各中心的距离，根据最近邻原则，所有数据对象将会被划分到离它最近的那个中心所代表的簇中，接着分别计算新生成的各个簇中数据对象的均值作为各簇新的中心，比较新的中心和上一次得到的中心，如果新的中心没有发生变化，则算法收敛，输出结果，如果新的中心和上一次的中心相比发生变化，则要根据新的中心对所有数据对象重新进行划分。直到满足算法的收敛条件为止。</a:t>
            </a:r>
          </a:p>
        </p:txBody>
      </p:sp>
      <p:sp>
        <p:nvSpPr>
          <p:cNvPr id="8" name="矩形 7"/>
          <p:cNvSpPr/>
          <p:nvPr/>
        </p:nvSpPr>
        <p:spPr>
          <a:xfrm rot="20926619">
            <a:off x="1462976" y="2273983"/>
            <a:ext cx="6182916" cy="293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47698" y="639506"/>
            <a:ext cx="1230086" cy="1553208"/>
            <a:chOff x="411429" y="2379138"/>
            <a:chExt cx="1640114" cy="1455646"/>
          </a:xfrm>
        </p:grpSpPr>
        <p:sp>
          <p:nvSpPr>
            <p:cNvPr id="10" name="下箭头 9"/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923814" y="2392494"/>
              <a:ext cx="553997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爬虫技术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20423" y="3100631"/>
            <a:ext cx="1230086" cy="1598105"/>
            <a:chOff x="7055945" y="4194060"/>
            <a:chExt cx="1640114" cy="1455648"/>
          </a:xfrm>
        </p:grpSpPr>
        <p:sp>
          <p:nvSpPr>
            <p:cNvPr id="13" name="下箭头 12"/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7260544" y="4371789"/>
              <a:ext cx="861774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K-means</a:t>
              </a:r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4241554" y="2557134"/>
            <a:ext cx="653144" cy="56305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关键技术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37381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5" grpId="0" animBg="1"/>
      <p:bldP spid="18" grpId="0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978345" y="119080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198540" y="1842145"/>
            <a:ext cx="666390" cy="3956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>
            <a:off x="1277629" y="3249637"/>
            <a:ext cx="614327" cy="3554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951086" y="1073115"/>
            <a:ext cx="4566499" cy="814713"/>
            <a:chOff x="4012556" y="1375083"/>
            <a:chExt cx="5516462" cy="1086285"/>
          </a:xfrm>
        </p:grpSpPr>
        <p:sp>
          <p:nvSpPr>
            <p:cNvPr id="12" name="矩形 11"/>
            <p:cNvSpPr/>
            <p:nvPr/>
          </p:nvSpPr>
          <p:spPr>
            <a:xfrm>
              <a:off x="4012556" y="1729714"/>
              <a:ext cx="5516462" cy="731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在数据采集过程中，我们一开始的爬虫并非是自己编写的，但出于某种原因我们决定自己编写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Python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爬虫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42"/>
            <p:cNvSpPr txBox="1"/>
            <p:nvPr/>
          </p:nvSpPr>
          <p:spPr>
            <a:xfrm>
              <a:off x="4012556" y="1375083"/>
              <a:ext cx="237401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数据采集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C5161C5-9A24-442E-9B2B-CED0A7AA8777}"/>
              </a:ext>
            </a:extLst>
          </p:cNvPr>
          <p:cNvGrpSpPr/>
          <p:nvPr/>
        </p:nvGrpSpPr>
        <p:grpSpPr>
          <a:xfrm>
            <a:off x="2027582" y="3255672"/>
            <a:ext cx="5490004" cy="1078502"/>
            <a:chOff x="2731645" y="2399998"/>
            <a:chExt cx="5490004" cy="1078502"/>
          </a:xfrm>
        </p:grpSpPr>
        <p:sp>
          <p:nvSpPr>
            <p:cNvPr id="7" name="椭圆 6"/>
            <p:cNvSpPr/>
            <p:nvPr/>
          </p:nvSpPr>
          <p:spPr>
            <a:xfrm>
              <a:off x="2731645" y="2517561"/>
              <a:ext cx="753299" cy="7532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sz="2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HK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655150" y="2399998"/>
              <a:ext cx="4566499" cy="1078502"/>
              <a:chOff x="4873534" y="3109566"/>
              <a:chExt cx="5516462" cy="143800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873534" y="3464195"/>
                <a:ext cx="5516462" cy="1083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由于我们对于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R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语言掌握的欠佳，导致在对数据进行可视化展示的时候达不到理想的效果，只能进行初步的展示，这使我们不得不运用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Python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文本框 44"/>
              <p:cNvSpPr txBox="1"/>
              <p:nvPr/>
            </p:nvSpPr>
            <p:spPr>
              <a:xfrm>
                <a:off x="4873534" y="3109566"/>
                <a:ext cx="2374014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B</a:t>
                </a: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可视化展示效果</a:t>
                </a:r>
              </a:p>
            </p:txBody>
          </p:sp>
        </p:grp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/>
        </p:blipFill>
        <p:spPr>
          <a:xfrm>
            <a:off x="0" y="1618550"/>
            <a:ext cx="1217495" cy="2368933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实践难点</a:t>
            </a: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50493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 dirty="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研究成果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7073833" y="1774519"/>
            <a:ext cx="1217976" cy="757435"/>
            <a:chOff x="9130392" y="2649839"/>
            <a:chExt cx="1623968" cy="410369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4-1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研究目标</a:t>
              </a:r>
              <a:endParaRPr kumimoji="1"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30392" y="2852691"/>
              <a:ext cx="1614117" cy="1667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4-2 </a:t>
              </a:r>
              <a:r>
                <a:rPr lang="zh-CN" altLang="en-US" dirty="0">
                  <a:solidFill>
                    <a:schemeClr val="bg1"/>
                  </a:solidFill>
                </a:rPr>
                <a:t>成果形式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E71191F-AF2D-4F7B-95B8-FECECF75E696}"/>
              </a:ext>
            </a:extLst>
          </p:cNvPr>
          <p:cNvSpPr/>
          <p:nvPr/>
        </p:nvSpPr>
        <p:spPr>
          <a:xfrm>
            <a:off x="7081221" y="2496788"/>
            <a:ext cx="12105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4-3 </a:t>
            </a:r>
            <a:r>
              <a:rPr lang="zh-CN" altLang="en-US" dirty="0">
                <a:solidFill>
                  <a:schemeClr val="bg1"/>
                </a:solidFill>
              </a:rPr>
              <a:t>成果展示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E54E91-A291-4C94-9FA3-9BF17CCBA5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48" y="1142458"/>
            <a:ext cx="1006473" cy="100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736600" dir="5400000" algn="ctr" rotWithShape="0">
              <a:srgbClr val="000000">
                <a:alpha val="0"/>
              </a:srgbClr>
            </a:outerShdw>
            <a:reflection blurRad="12700" stA="20000" endPos="28000" dist="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062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0" y="3964882"/>
            <a:ext cx="7163355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 rot="5400000">
            <a:off x="3283181" y="1632295"/>
            <a:ext cx="0" cy="551918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2774629" y="2583759"/>
            <a:ext cx="4388726" cy="63388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 rot="16200000" flipH="1">
            <a:off x="4894182" y="172452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 rot="5400000">
            <a:off x="5976949" y="3442848"/>
            <a:ext cx="1744525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6862466" y="3429387"/>
            <a:ext cx="0" cy="302296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135165" y="1254726"/>
            <a:ext cx="4028191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rot="5400000">
            <a:off x="4779570" y="37437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 rot="5400000">
            <a:off x="1867398" y="1920716"/>
            <a:ext cx="1962922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7" name="Line 42"/>
          <p:cNvSpPr>
            <a:spLocks noChangeShapeType="1"/>
          </p:cNvSpPr>
          <p:nvPr/>
        </p:nvSpPr>
        <p:spPr bwMode="auto">
          <a:xfrm>
            <a:off x="2834277" y="2062370"/>
            <a:ext cx="0" cy="34014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8" name="Oval 38"/>
          <p:cNvSpPr>
            <a:spLocks noChangeArrowheads="1"/>
          </p:cNvSpPr>
          <p:nvPr/>
        </p:nvSpPr>
        <p:spPr bwMode="auto">
          <a:xfrm>
            <a:off x="6339169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研究</a:t>
            </a:r>
            <a:endParaRPr lang="en-US" altLang="zh-CN" sz="1600" b="1" kern="0" dirty="0">
              <a:solidFill>
                <a:schemeClr val="bg1"/>
              </a:solidFill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兰州天气</a:t>
            </a:r>
          </a:p>
        </p:txBody>
      </p:sp>
      <p:sp>
        <p:nvSpPr>
          <p:cNvPr id="52" name="矩形 51"/>
          <p:cNvSpPr/>
          <p:nvPr/>
        </p:nvSpPr>
        <p:spPr>
          <a:xfrm>
            <a:off x="3535591" y="1338957"/>
            <a:ext cx="2662789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利用爬虫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Oval 38"/>
          <p:cNvSpPr>
            <a:spLocks noChangeArrowheads="1"/>
          </p:cNvSpPr>
          <p:nvPr/>
        </p:nvSpPr>
        <p:spPr bwMode="auto">
          <a:xfrm>
            <a:off x="2333433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得到数据</a:t>
            </a: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>
            <a:off x="2333433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聚类分析</a:t>
            </a:r>
          </a:p>
        </p:txBody>
      </p:sp>
      <p:sp>
        <p:nvSpPr>
          <p:cNvPr id="55" name="矩形 54"/>
          <p:cNvSpPr/>
          <p:nvPr/>
        </p:nvSpPr>
        <p:spPr>
          <a:xfrm>
            <a:off x="3535591" y="2689107"/>
            <a:ext cx="2662789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得出近年来的兰州天气状况及走向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6347042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进一步</a:t>
            </a:r>
            <a:endParaRPr lang="en-US" altLang="zh-CN" sz="1600" b="1" kern="0" dirty="0">
              <a:solidFill>
                <a:schemeClr val="bg1"/>
              </a:solidFill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目标</a:t>
            </a:r>
          </a:p>
        </p:txBody>
      </p:sp>
      <p:sp>
        <p:nvSpPr>
          <p:cNvPr id="57" name="Oval 38"/>
          <p:cNvSpPr>
            <a:spLocks noChangeArrowheads="1"/>
          </p:cNvSpPr>
          <p:nvPr/>
        </p:nvSpPr>
        <p:spPr bwMode="auto">
          <a:xfrm>
            <a:off x="6347042" y="376773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思维发散</a:t>
            </a:r>
          </a:p>
        </p:txBody>
      </p:sp>
      <p:sp>
        <p:nvSpPr>
          <p:cNvPr id="58" name="矩形 57"/>
          <p:cNvSpPr/>
          <p:nvPr/>
        </p:nvSpPr>
        <p:spPr>
          <a:xfrm>
            <a:off x="872800" y="4093263"/>
            <a:ext cx="5169971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研究全国天气的未来走向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研究目标</a:t>
            </a: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824017"/>
      </p:ext>
    </p:extLst>
  </p:cSld>
  <p:clrMapOvr>
    <a:masterClrMapping/>
  </p:clrMapOvr>
  <p:transition spd="slow" advClick="0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19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69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19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69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21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710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210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71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9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19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69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19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69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21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710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210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671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成员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members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39" name="图示 38"/>
          <p:cNvGraphicFramePr/>
          <p:nvPr>
            <p:extLst>
              <p:ext uri="{D42A27DB-BD31-4B8C-83A1-F6EECF244321}">
                <p14:modId xmlns:p14="http://schemas.microsoft.com/office/powerpoint/2010/main" val="580174963"/>
              </p:ext>
            </p:extLst>
          </p:nvPr>
        </p:nvGraphicFramePr>
        <p:xfrm>
          <a:off x="2236495" y="395271"/>
          <a:ext cx="5813311" cy="413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22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研究成果形式</a:t>
            </a:r>
          </a:p>
        </p:txBody>
      </p:sp>
      <p:sp>
        <p:nvSpPr>
          <p:cNvPr id="83" name="等腰三角形 8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H="1">
            <a:off x="2822029" y="4314631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4578077" y="4314631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6200000" flipV="1">
            <a:off x="3700055" y="3436608"/>
            <a:ext cx="175604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2700000" flipH="1">
            <a:off x="3079195" y="3693774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8900000">
            <a:off x="4320911" y="3693774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1461551" y="3643759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630473" y="4124412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AQI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3453144" y="3005556"/>
            <a:ext cx="2237712" cy="3518610"/>
            <a:chOff x="3815003" y="3087488"/>
            <a:chExt cx="2237712" cy="3518610"/>
          </a:xfrm>
        </p:grpSpPr>
        <p:sp>
          <p:nvSpPr>
            <p:cNvPr id="92" name="椭圆 91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3815003" y="3087488"/>
              <a:ext cx="2237712" cy="3518610"/>
              <a:chOff x="3692888" y="2889538"/>
              <a:chExt cx="2473262" cy="3888991"/>
            </a:xfrm>
          </p:grpSpPr>
          <p:sp>
            <p:nvSpPr>
              <p:cNvPr id="94" name="椭圆 4"/>
              <p:cNvSpPr/>
              <p:nvPr/>
            </p:nvSpPr>
            <p:spPr>
              <a:xfrm>
                <a:off x="3692888" y="2889538"/>
                <a:ext cx="2473262" cy="2473262"/>
              </a:xfrm>
              <a:custGeom>
                <a:avLst/>
                <a:gdLst/>
                <a:ahLst/>
                <a:cxnLst/>
                <a:rect l="l" t="t" r="r" b="b"/>
                <a:pathLst>
                  <a:path w="2473262" h="2473262">
                    <a:moveTo>
                      <a:pt x="1236631" y="235688"/>
                    </a:moveTo>
                    <a:cubicBezTo>
                      <a:pt x="683825" y="235688"/>
                      <a:pt x="235688" y="683825"/>
                      <a:pt x="235688" y="1236631"/>
                    </a:cubicBezTo>
                    <a:cubicBezTo>
                      <a:pt x="235688" y="1789437"/>
                      <a:pt x="683825" y="2237574"/>
                      <a:pt x="1236631" y="2237574"/>
                    </a:cubicBezTo>
                    <a:cubicBezTo>
                      <a:pt x="1789437" y="2237574"/>
                      <a:pt x="2237574" y="1789437"/>
                      <a:pt x="2237574" y="1236631"/>
                    </a:cubicBezTo>
                    <a:cubicBezTo>
                      <a:pt x="2237574" y="683825"/>
                      <a:pt x="1789437" y="235688"/>
                      <a:pt x="1236631" y="235688"/>
                    </a:cubicBezTo>
                    <a:close/>
                    <a:moveTo>
                      <a:pt x="1236631" y="0"/>
                    </a:moveTo>
                    <a:cubicBezTo>
                      <a:pt x="1919603" y="0"/>
                      <a:pt x="2473262" y="553659"/>
                      <a:pt x="2473262" y="1236631"/>
                    </a:cubicBezTo>
                    <a:cubicBezTo>
                      <a:pt x="2473262" y="1919603"/>
                      <a:pt x="1919603" y="2473262"/>
                      <a:pt x="1236631" y="2473262"/>
                    </a:cubicBezTo>
                    <a:cubicBezTo>
                      <a:pt x="553659" y="2473262"/>
                      <a:pt x="0" y="1919603"/>
                      <a:pt x="0" y="1236631"/>
                    </a:cubicBezTo>
                    <a:cubicBezTo>
                      <a:pt x="0" y="553659"/>
                      <a:pt x="553659" y="0"/>
                      <a:pt x="12366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圆角矩形 94"/>
              <p:cNvSpPr/>
              <p:nvPr/>
            </p:nvSpPr>
            <p:spPr>
              <a:xfrm>
                <a:off x="4710544" y="5261738"/>
                <a:ext cx="437950" cy="1516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6" name="Rectangle 11"/>
          <p:cNvSpPr>
            <a:spLocks noChangeArrowheads="1"/>
          </p:cNvSpPr>
          <p:nvPr/>
        </p:nvSpPr>
        <p:spPr bwMode="gray">
          <a:xfrm>
            <a:off x="3980239" y="3525071"/>
            <a:ext cx="1183522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空气质量</a:t>
            </a:r>
          </a:p>
        </p:txBody>
      </p:sp>
      <p:sp>
        <p:nvSpPr>
          <p:cNvPr id="97" name="椭圆 96"/>
          <p:cNvSpPr/>
          <p:nvPr/>
        </p:nvSpPr>
        <p:spPr>
          <a:xfrm>
            <a:off x="2235852" y="1905110"/>
            <a:ext cx="1243968" cy="12635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3954967" y="1191392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5690856" y="1905110"/>
            <a:ext cx="1243968" cy="12635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6516216" y="3643759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412364" y="2357101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兰州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132606" y="1643383"/>
            <a:ext cx="890944" cy="605811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质量级别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867368" y="2375081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全国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692728" y="4125236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分布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28900" y="1182027"/>
            <a:ext cx="2724244" cy="6556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我们通过</a:t>
            </a:r>
            <a:r>
              <a:rPr lang="en-US" altLang="zh-CN" dirty="0"/>
              <a:t>R</a:t>
            </a:r>
            <a:r>
              <a:rPr lang="zh-CN" altLang="en-US" dirty="0"/>
              <a:t>语言以及</a:t>
            </a:r>
            <a:r>
              <a:rPr lang="en-US" altLang="zh-CN" dirty="0"/>
              <a:t>Weka</a:t>
            </a:r>
            <a:r>
              <a:rPr lang="zh-CN" altLang="en-US" dirty="0"/>
              <a:t>对兰州的天气以及空气质量进行了可视化的展示与分析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我们还通过</a:t>
            </a:r>
            <a:r>
              <a:rPr lang="en-US" altLang="zh-CN" dirty="0"/>
              <a:t>Weka</a:t>
            </a:r>
            <a:r>
              <a:rPr lang="zh-CN" altLang="en-US" dirty="0"/>
              <a:t>以及</a:t>
            </a:r>
            <a:r>
              <a:rPr lang="en-US" altLang="zh-CN" dirty="0"/>
              <a:t>Python</a:t>
            </a:r>
            <a:r>
              <a:rPr lang="zh-CN" altLang="en-US" dirty="0"/>
              <a:t>对全国的空气质量进行了聚类分析</a:t>
            </a:r>
            <a:endParaRPr lang="en-US" altLang="zh-CN" dirty="0"/>
          </a:p>
        </p:txBody>
      </p:sp>
      <p:sp>
        <p:nvSpPr>
          <p:cNvPr id="106" name="矩形 105"/>
          <p:cNvSpPr/>
          <p:nvPr/>
        </p:nvSpPr>
        <p:spPr>
          <a:xfrm>
            <a:off x="539552" y="1203485"/>
            <a:ext cx="120566" cy="1205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00164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9" grpId="0" animBg="1"/>
      <p:bldP spid="90" grpId="0"/>
      <p:bldP spid="96" grpId="0"/>
      <p:bldP spid="97" grpId="0" animBg="1"/>
      <p:bldP spid="98" grpId="0" animBg="1"/>
      <p:bldP spid="99" grpId="0" animBg="1"/>
      <p:bldP spid="100" grpId="0" animBg="1"/>
      <p:bldP spid="101" grpId="0"/>
      <p:bldP spid="102" grpId="0"/>
      <p:bldP spid="103" grpId="0"/>
      <p:bldP spid="104" grpId="0"/>
      <p:bldP spid="105" grpId="0"/>
      <p:bldP spid="10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成果展示</a:t>
            </a: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1026" name="图片 5" descr="C:\Users\lenovo\Documents\Tencent Files\1007675562\Image\C2C\]BW$IHFFSQ2I~3M`6JF6}WP.png">
            <a:extLst>
              <a:ext uri="{FF2B5EF4-FFF2-40B4-BE49-F238E27FC236}">
                <a16:creationId xmlns:a16="http://schemas.microsoft.com/office/drawing/2014/main" id="{B56DB737-0DAC-4922-8921-D54AEA965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92" y="1103630"/>
            <a:ext cx="4018753" cy="275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E3DE8A5-F2CE-4939-B395-B411954448A1}"/>
              </a:ext>
            </a:extLst>
          </p:cNvPr>
          <p:cNvGrpSpPr/>
          <p:nvPr/>
        </p:nvGrpSpPr>
        <p:grpSpPr>
          <a:xfrm>
            <a:off x="4422019" y="513015"/>
            <a:ext cx="4555596" cy="3704972"/>
            <a:chOff x="4422019" y="513015"/>
            <a:chExt cx="4555596" cy="3704972"/>
          </a:xfrm>
        </p:grpSpPr>
        <p:pic>
          <p:nvPicPr>
            <p:cNvPr id="1027" name="图片 25" descr="C:\Users\lenovo\Documents\Tencent Files\1007675562\FileRecv\日历热力图 (1).png">
              <a:extLst>
                <a:ext uri="{FF2B5EF4-FFF2-40B4-BE49-F238E27FC236}">
                  <a16:creationId xmlns:a16="http://schemas.microsoft.com/office/drawing/2014/main" id="{29DCC84D-3514-4158-A361-F6D8839D8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019" y="513015"/>
              <a:ext cx="4555596" cy="1965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28" name="图片 54">
              <a:extLst>
                <a:ext uri="{FF2B5EF4-FFF2-40B4-BE49-F238E27FC236}">
                  <a16:creationId xmlns:a16="http://schemas.microsoft.com/office/drawing/2014/main" id="{5D702719-7BD8-4F85-86AF-1DE11402B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019" y="2571750"/>
              <a:ext cx="4555596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6341910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成果展示</a:t>
            </a: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0C6E75-DA66-43AC-A1A7-1247C041D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1" y="759001"/>
            <a:ext cx="4205883" cy="42572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9D8103-259C-4C2C-9456-8B346C883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59002"/>
            <a:ext cx="4419809" cy="425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700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成果展示</a:t>
            </a: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3BE1EA-0252-4144-9297-877FDDAC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2" y="639505"/>
            <a:ext cx="5743575" cy="43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9799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71F65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Calibri" pitchFamily="34" charset="0"/>
              </a:rPr>
              <a:t>成果展示</a:t>
            </a: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pic>
        <p:nvPicPr>
          <p:cNvPr id="2050" name="图片 58" descr="weka聚类天气状况">
            <a:extLst>
              <a:ext uri="{FF2B5EF4-FFF2-40B4-BE49-F238E27FC236}">
                <a16:creationId xmlns:a16="http://schemas.microsoft.com/office/drawing/2014/main" id="{4948F7B2-500B-4BEB-868D-F68A3180F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31" y="698662"/>
            <a:ext cx="5265737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29047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建议与总结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7081223" y="1884853"/>
            <a:ext cx="1210588" cy="892148"/>
            <a:chOff x="9140243" y="2649839"/>
            <a:chExt cx="1614117" cy="1189530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5-1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问题评估</a:t>
              </a:r>
              <a:endParaRPr lang="zh-CN" altLang="en-US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5-2 </a:t>
              </a:r>
              <a:r>
                <a:rPr lang="zh-CN" altLang="en-US" dirty="0">
                  <a:solidFill>
                    <a:schemeClr val="bg1"/>
                  </a:solidFill>
                </a:rPr>
                <a:t>相关对策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5-3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研究总结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A66328E-5F15-4B19-B6BD-F056419CA3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48" y="1168767"/>
            <a:ext cx="1006473" cy="100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736600" dir="5400000" algn="ctr" rotWithShape="0">
              <a:srgbClr val="000000">
                <a:alpha val="0"/>
              </a:srgbClr>
            </a:outerShdw>
            <a:reflection blurRad="12700" stA="20000" endPos="28000" dist="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4987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问题评估</a:t>
            </a:r>
          </a:p>
        </p:txBody>
      </p:sp>
      <p:sp>
        <p:nvSpPr>
          <p:cNvPr id="50" name="等腰三角形 4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60" name="Freeform 7"/>
          <p:cNvSpPr>
            <a:spLocks noChangeArrowheads="1"/>
          </p:cNvSpPr>
          <p:nvPr/>
        </p:nvSpPr>
        <p:spPr bwMode="auto">
          <a:xfrm>
            <a:off x="3965575" y="1507734"/>
            <a:ext cx="1038225" cy="915987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1" name="Freeform 8"/>
          <p:cNvSpPr>
            <a:spLocks noChangeArrowheads="1"/>
          </p:cNvSpPr>
          <p:nvPr/>
        </p:nvSpPr>
        <p:spPr bwMode="auto">
          <a:xfrm>
            <a:off x="2936875" y="2423721"/>
            <a:ext cx="1028700" cy="990600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2" name="Freeform 9"/>
          <p:cNvSpPr>
            <a:spLocks noChangeArrowheads="1"/>
          </p:cNvSpPr>
          <p:nvPr/>
        </p:nvSpPr>
        <p:spPr bwMode="auto">
          <a:xfrm>
            <a:off x="3527425" y="3414321"/>
            <a:ext cx="955675" cy="1044575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rgbClr val="071F65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3" name="Freeform 10"/>
          <p:cNvSpPr>
            <a:spLocks noChangeArrowheads="1"/>
          </p:cNvSpPr>
          <p:nvPr/>
        </p:nvSpPr>
        <p:spPr bwMode="auto">
          <a:xfrm>
            <a:off x="4483100" y="3414321"/>
            <a:ext cx="958850" cy="1044575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rgbClr val="071F65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4" name="Freeform 11"/>
          <p:cNvSpPr>
            <a:spLocks noChangeArrowheads="1"/>
          </p:cNvSpPr>
          <p:nvPr/>
        </p:nvSpPr>
        <p:spPr bwMode="auto">
          <a:xfrm>
            <a:off x="5003800" y="2423721"/>
            <a:ext cx="1028700" cy="990600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5" name="矩形 7"/>
          <p:cNvSpPr>
            <a:spLocks noChangeArrowheads="1"/>
          </p:cNvSpPr>
          <p:nvPr/>
        </p:nvSpPr>
        <p:spPr bwMode="auto">
          <a:xfrm>
            <a:off x="4303713" y="1926834"/>
            <a:ext cx="3571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6" name="矩形 8"/>
          <p:cNvSpPr>
            <a:spLocks noChangeArrowheads="1"/>
          </p:cNvSpPr>
          <p:nvPr/>
        </p:nvSpPr>
        <p:spPr bwMode="auto">
          <a:xfrm>
            <a:off x="5264150" y="2611046"/>
            <a:ext cx="3571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7" name="矩形 9"/>
          <p:cNvSpPr>
            <a:spLocks noChangeArrowheads="1"/>
          </p:cNvSpPr>
          <p:nvPr/>
        </p:nvSpPr>
        <p:spPr bwMode="auto">
          <a:xfrm>
            <a:off x="4905375" y="3750871"/>
            <a:ext cx="3571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8" name="矩形 10"/>
          <p:cNvSpPr>
            <a:spLocks noChangeArrowheads="1"/>
          </p:cNvSpPr>
          <p:nvPr/>
        </p:nvSpPr>
        <p:spPr bwMode="auto">
          <a:xfrm>
            <a:off x="3646488" y="3765159"/>
            <a:ext cx="3571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9" name="矩形 11"/>
          <p:cNvSpPr>
            <a:spLocks noChangeArrowheads="1"/>
          </p:cNvSpPr>
          <p:nvPr/>
        </p:nvSpPr>
        <p:spPr bwMode="auto">
          <a:xfrm>
            <a:off x="3348038" y="2620571"/>
            <a:ext cx="3571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70" name="TextBox 12"/>
          <p:cNvSpPr>
            <a:spLocks noChangeArrowheads="1"/>
          </p:cNvSpPr>
          <p:nvPr/>
        </p:nvSpPr>
        <p:spPr bwMode="auto">
          <a:xfrm>
            <a:off x="4879975" y="1356921"/>
            <a:ext cx="257175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在采集兰州市的天气及空气质量数据时，考虑到数据量不大所以采用网络上的现成爬虫软件以节省时间，但进行到研究全国空气质量时发现受到爬虫软件的制约</a:t>
            </a:r>
            <a:endParaRPr lang="en-US" altLang="zh-CN" sz="11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13"/>
          <p:cNvSpPr>
            <a:spLocks noChangeArrowheads="1"/>
          </p:cNvSpPr>
          <p:nvPr/>
        </p:nvSpPr>
        <p:spPr bwMode="auto">
          <a:xfrm>
            <a:off x="6138863" y="2580884"/>
            <a:ext cx="210978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由于</a:t>
            </a:r>
            <a:r>
              <a:rPr lang="en-US" altLang="zh-CN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R</a:t>
            </a:r>
            <a:r>
              <a:rPr lang="zh-CN" altLang="en-US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语言不熟练的问题，原本最合适进行可视化的方法只能做到最基本的部分，因而寻找了其他方法</a:t>
            </a:r>
            <a:endParaRPr lang="en-US" altLang="zh-CN" sz="11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14"/>
          <p:cNvSpPr>
            <a:spLocks noChangeArrowheads="1"/>
          </p:cNvSpPr>
          <p:nvPr/>
        </p:nvSpPr>
        <p:spPr bwMode="auto">
          <a:xfrm>
            <a:off x="5622925" y="4027096"/>
            <a:ext cx="21097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从兰州的天气研究出发再到全国空气质量的研究，这种拓展让我们小组更好地运用了我们所掌握的知识</a:t>
            </a:r>
            <a:endParaRPr lang="en-US" altLang="zh-CN" sz="11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TextBox 15"/>
          <p:cNvSpPr>
            <a:spLocks noChangeArrowheads="1"/>
          </p:cNvSpPr>
          <p:nvPr/>
        </p:nvSpPr>
        <p:spPr bwMode="auto">
          <a:xfrm>
            <a:off x="1136650" y="3725471"/>
            <a:ext cx="2108200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我们小组中的</a:t>
            </a:r>
            <a:r>
              <a:rPr lang="en-US" altLang="zh-CN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人，既拥有能够进行数据采集，聚类分析的，也拥有善于撰写论文的，同时还包含能够制作</a:t>
            </a:r>
            <a:r>
              <a:rPr lang="en-US" altLang="zh-CN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以及处理其他事务的人员，所以在进行研究时总是事半功倍</a:t>
            </a:r>
            <a:endParaRPr lang="en-US" altLang="zh-CN" sz="11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16"/>
          <p:cNvSpPr>
            <a:spLocks noChangeArrowheads="1"/>
          </p:cNvSpPr>
          <p:nvPr/>
        </p:nvSpPr>
        <p:spPr bwMode="auto">
          <a:xfrm>
            <a:off x="1136650" y="1977634"/>
            <a:ext cx="21082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我们进行的这种研究得到的成果以及数据在计算机、气象学领域均有很好的应用前景</a:t>
            </a:r>
            <a:endParaRPr lang="en-US" altLang="zh-CN" sz="11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TextBox 17"/>
          <p:cNvSpPr>
            <a:spLocks noChangeArrowheads="1"/>
          </p:cNvSpPr>
          <p:nvPr/>
        </p:nvSpPr>
        <p:spPr bwMode="auto">
          <a:xfrm>
            <a:off x="4879975" y="1083871"/>
            <a:ext cx="12620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数据采集问题</a:t>
            </a:r>
          </a:p>
        </p:txBody>
      </p:sp>
      <p:sp>
        <p:nvSpPr>
          <p:cNvPr id="76" name="TextBox 18"/>
          <p:cNvSpPr>
            <a:spLocks noChangeArrowheads="1"/>
          </p:cNvSpPr>
          <p:nvPr/>
        </p:nvSpPr>
        <p:spPr bwMode="auto">
          <a:xfrm>
            <a:off x="6138863" y="2285609"/>
            <a:ext cx="12620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可视化问题</a:t>
            </a:r>
          </a:p>
        </p:txBody>
      </p:sp>
      <p:sp>
        <p:nvSpPr>
          <p:cNvPr id="77" name="TextBox 19"/>
          <p:cNvSpPr>
            <a:spLocks noChangeArrowheads="1"/>
          </p:cNvSpPr>
          <p:nvPr/>
        </p:nvSpPr>
        <p:spPr bwMode="auto">
          <a:xfrm>
            <a:off x="5622925" y="3733409"/>
            <a:ext cx="12620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研究面较广</a:t>
            </a:r>
          </a:p>
        </p:txBody>
      </p:sp>
      <p:sp>
        <p:nvSpPr>
          <p:cNvPr id="78" name="TextBox 20"/>
          <p:cNvSpPr>
            <a:spLocks noChangeArrowheads="1"/>
          </p:cNvSpPr>
          <p:nvPr/>
        </p:nvSpPr>
        <p:spPr bwMode="auto">
          <a:xfrm>
            <a:off x="1136649" y="3428609"/>
            <a:ext cx="10810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人才配置均衡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TextBox 21"/>
          <p:cNvSpPr>
            <a:spLocks noChangeArrowheads="1"/>
          </p:cNvSpPr>
          <p:nvPr/>
        </p:nvSpPr>
        <p:spPr bwMode="auto">
          <a:xfrm>
            <a:off x="1136650" y="1674421"/>
            <a:ext cx="10810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应用前景广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TextBox 22"/>
          <p:cNvSpPr>
            <a:spLocks noChangeArrowheads="1"/>
          </p:cNvSpPr>
          <p:nvPr/>
        </p:nvSpPr>
        <p:spPr bwMode="auto">
          <a:xfrm>
            <a:off x="4092575" y="2776146"/>
            <a:ext cx="86518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当前研究现状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04105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  <p:bldP spid="60" grpId="0" bldLvl="0" animBg="1" autoUpdateAnimBg="0"/>
      <p:bldP spid="61" grpId="0" bldLvl="0" animBg="1" autoUpdateAnimBg="0"/>
      <p:bldP spid="62" grpId="0" bldLvl="0" animBg="1" autoUpdateAnimBg="0"/>
      <p:bldP spid="63" grpId="0" bldLvl="0" animBg="1" autoUpdateAnimBg="0"/>
      <p:bldP spid="64" grpId="0" bldLvl="0" animBg="1" autoUpdateAnimBg="0"/>
      <p:bldP spid="65" grpId="0" bldLvl="0" autoUpdateAnimBg="0"/>
      <p:bldP spid="66" grpId="0" bldLvl="0" autoUpdateAnimBg="0"/>
      <p:bldP spid="67" grpId="0" bldLvl="0" autoUpdateAnimBg="0"/>
      <p:bldP spid="68" grpId="0" bldLvl="0" autoUpdateAnimBg="0"/>
      <p:bldP spid="69" grpId="0" bldLvl="0" autoUpdateAnimBg="0"/>
      <p:bldP spid="70" grpId="0" bldLvl="0" autoUpdateAnimBg="0"/>
      <p:bldP spid="71" grpId="0" bldLvl="0" autoUpdateAnimBg="0"/>
      <p:bldP spid="72" grpId="0" bldLvl="0" autoUpdateAnimBg="0"/>
      <p:bldP spid="73" grpId="0" bldLvl="0" autoUpdateAnimBg="0"/>
      <p:bldP spid="74" grpId="0" bldLvl="0" autoUpdateAnimBg="0"/>
      <p:bldP spid="75" grpId="0" bldLvl="0" autoUpdateAnimBg="0"/>
      <p:bldP spid="76" grpId="0" bldLvl="0" autoUpdateAnimBg="0"/>
      <p:bldP spid="77" grpId="0" bldLvl="0" autoUpdateAnimBg="0"/>
      <p:bldP spid="78" grpId="0" bldLvl="0" autoUpdateAnimBg="0"/>
      <p:bldP spid="79" grpId="0" bldLvl="0" autoUpdateAnimBg="0"/>
      <p:bldP spid="80" grpId="0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7"/>
          <p:cNvSpPr txBox="1"/>
          <p:nvPr/>
        </p:nvSpPr>
        <p:spPr>
          <a:xfrm>
            <a:off x="1210656" y="1369259"/>
            <a:ext cx="6672278" cy="5259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400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在发现现成爬虫软件有着诸多不便之时，我们及时采取了通过自己编写爬虫程序从而来解决问题的的方法，避免浪费大量的时间在数据采集方面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894812" y="1055293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1210656" y="3292208"/>
            <a:ext cx="6672278" cy="285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400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Echart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进行了可视化的展示。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94812" y="2978242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相关对策</a:t>
            </a: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26572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94977" y="1127811"/>
            <a:ext cx="7161337" cy="2094593"/>
            <a:chOff x="2954339" y="1292764"/>
            <a:chExt cx="7162269" cy="2094110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2954339" y="1637888"/>
              <a:ext cx="7162269" cy="1748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近五年来兰州的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AQI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大部分在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100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左右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空气质量还是不太好。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空气污染指数为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51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－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100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，空气质量级别为二级，空气质量状况属于良。此时空气质量可接受，但某些污染物可能对极少数异常敏感人群健康有较弱影响，建议极少数异常敏感人群应减少户外活动。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空气污染指数为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101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－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150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，空气质量级别为三级，空气质量状况属于轻度污染。此时，易感人群症状有轻度加剧，健康人群出现刺激症状。建议儿童、老年人及心脏病、呼吸系统疾病患者应减少长时间、高强度的户外锻炼。</a:t>
              </a:r>
            </a:p>
            <a:p>
              <a:pPr algn="just">
                <a:lnSpc>
                  <a:spcPct val="130000"/>
                </a:lnSpc>
              </a:pPr>
              <a:endPara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3100" y="1292764"/>
              <a:ext cx="1536198" cy="3384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研究结论（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1087387" y="2948341"/>
            <a:ext cx="6839870" cy="2063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334788" y="3258823"/>
            <a:ext cx="5557569" cy="114460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k-means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得到的四个簇中，我们发现近五年来，空气质量良好的地区分布在以为三亚（位于海南省）、玉林（位于广西省）代表的中国南部地区，空气质量差的地区分布在以承德（位于河北省）为代表的中国北部地区，其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AQI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指数达到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119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PM10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指数高达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148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581738" y="2888908"/>
            <a:ext cx="1544789" cy="1360008"/>
            <a:chOff x="8876147" y="3192042"/>
            <a:chExt cx="2059720" cy="1813344"/>
          </a:xfrm>
        </p:grpSpPr>
        <p:sp>
          <p:nvSpPr>
            <p:cNvPr id="12" name="任意多边形 11"/>
            <p:cNvSpPr/>
            <p:nvPr/>
          </p:nvSpPr>
          <p:spPr>
            <a:xfrm>
              <a:off x="10622170" y="4830722"/>
              <a:ext cx="136506" cy="174664"/>
            </a:xfrm>
            <a:custGeom>
              <a:avLst/>
              <a:gdLst>
                <a:gd name="connsiteX0" fmla="*/ 102393 w 102393"/>
                <a:gd name="connsiteY0" fmla="*/ 130968 h 130968"/>
                <a:gd name="connsiteX1" fmla="*/ 0 w 102393"/>
                <a:gd name="connsiteY1" fmla="*/ 130968 h 130968"/>
                <a:gd name="connsiteX2" fmla="*/ 0 w 102393"/>
                <a:gd name="connsiteY2" fmla="*/ 0 h 130968"/>
                <a:gd name="connsiteX3" fmla="*/ 102393 w 102393"/>
                <a:gd name="connsiteY3" fmla="*/ 130968 h 1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93" h="130968">
                  <a:moveTo>
                    <a:pt x="102393" y="130968"/>
                  </a:moveTo>
                  <a:lnTo>
                    <a:pt x="0" y="130968"/>
                  </a:lnTo>
                  <a:lnTo>
                    <a:pt x="0" y="0"/>
                  </a:lnTo>
                  <a:lnTo>
                    <a:pt x="102393" y="130968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8876147" y="3192042"/>
              <a:ext cx="152380" cy="95271"/>
            </a:xfrm>
            <a:custGeom>
              <a:avLst/>
              <a:gdLst>
                <a:gd name="connsiteX0" fmla="*/ 19050 w 114300"/>
                <a:gd name="connsiteY0" fmla="*/ 0 h 71437"/>
                <a:gd name="connsiteX1" fmla="*/ 0 w 114300"/>
                <a:gd name="connsiteY1" fmla="*/ 71437 h 71437"/>
                <a:gd name="connsiteX2" fmla="*/ 114300 w 114300"/>
                <a:gd name="connsiteY2" fmla="*/ 71437 h 71437"/>
                <a:gd name="connsiteX3" fmla="*/ 19050 w 114300"/>
                <a:gd name="connsiteY3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71437">
                  <a:moveTo>
                    <a:pt x="19050" y="0"/>
                  </a:moveTo>
                  <a:lnTo>
                    <a:pt x="0" y="71437"/>
                  </a:lnTo>
                  <a:lnTo>
                    <a:pt x="114300" y="7143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903436" y="3192042"/>
              <a:ext cx="2032431" cy="1812286"/>
              <a:chOff x="6950444" y="2300288"/>
              <a:chExt cx="1524521" cy="1358900"/>
            </a:xfrm>
            <a:solidFill>
              <a:srgbClr val="92D050"/>
            </a:solidFill>
          </p:grpSpPr>
          <p:sp>
            <p:nvSpPr>
              <p:cNvPr id="17" name="任意多边形 16"/>
              <p:cNvSpPr/>
              <p:nvPr/>
            </p:nvSpPr>
            <p:spPr>
              <a:xfrm>
                <a:off x="6950444" y="2300288"/>
                <a:ext cx="1396955" cy="1358900"/>
              </a:xfrm>
              <a:custGeom>
                <a:avLst/>
                <a:gdLst>
                  <a:gd name="connsiteX0" fmla="*/ 0 w 1319348"/>
                  <a:gd name="connsiteY0" fmla="*/ 0 h 1293223"/>
                  <a:gd name="connsiteX1" fmla="*/ 1319348 w 1319348"/>
                  <a:gd name="connsiteY1" fmla="*/ 1293223 h 1293223"/>
                  <a:gd name="connsiteX2" fmla="*/ 1319348 w 1319348"/>
                  <a:gd name="connsiteY2" fmla="*/ 391886 h 1293223"/>
                  <a:gd name="connsiteX3" fmla="*/ 927463 w 1319348"/>
                  <a:gd name="connsiteY3" fmla="*/ 13063 h 1293223"/>
                  <a:gd name="connsiteX4" fmla="*/ 0 w 1319348"/>
                  <a:gd name="connsiteY4" fmla="*/ 0 h 1293223"/>
                  <a:gd name="connsiteX0" fmla="*/ 0 w 1319348"/>
                  <a:gd name="connsiteY0" fmla="*/ 5987 h 1299210"/>
                  <a:gd name="connsiteX1" fmla="*/ 1319348 w 1319348"/>
                  <a:gd name="connsiteY1" fmla="*/ 1299210 h 1299210"/>
                  <a:gd name="connsiteX2" fmla="*/ 1319348 w 1319348"/>
                  <a:gd name="connsiteY2" fmla="*/ 397873 h 1299210"/>
                  <a:gd name="connsiteX3" fmla="*/ 908413 w 1319348"/>
                  <a:gd name="connsiteY3" fmla="*/ 0 h 1299210"/>
                  <a:gd name="connsiteX4" fmla="*/ 0 w 1319348"/>
                  <a:gd name="connsiteY4" fmla="*/ 5987 h 1299210"/>
                  <a:gd name="connsiteX0" fmla="*/ 0 w 1333635"/>
                  <a:gd name="connsiteY0" fmla="*/ 1225 h 1299210"/>
                  <a:gd name="connsiteX1" fmla="*/ 1333635 w 1333635"/>
                  <a:gd name="connsiteY1" fmla="*/ 1299210 h 1299210"/>
                  <a:gd name="connsiteX2" fmla="*/ 1333635 w 1333635"/>
                  <a:gd name="connsiteY2" fmla="*/ 397873 h 1299210"/>
                  <a:gd name="connsiteX3" fmla="*/ 922700 w 1333635"/>
                  <a:gd name="connsiteY3" fmla="*/ 0 h 1299210"/>
                  <a:gd name="connsiteX4" fmla="*/ 0 w 1333635"/>
                  <a:gd name="connsiteY4" fmla="*/ 1225 h 1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635" h="1299210">
                    <a:moveTo>
                      <a:pt x="0" y="1225"/>
                    </a:moveTo>
                    <a:lnTo>
                      <a:pt x="1333635" y="1299210"/>
                    </a:lnTo>
                    <a:lnTo>
                      <a:pt x="1333635" y="397873"/>
                    </a:lnTo>
                    <a:lnTo>
                      <a:pt x="922700" y="0"/>
                    </a:lnTo>
                    <a:lnTo>
                      <a:pt x="0" y="12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44455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 rot="2637414">
                <a:off x="7135963" y="2605819"/>
                <a:ext cx="1339002" cy="323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研究结论（</a:t>
                </a:r>
                <a:r>
                  <a:rPr lang="en-US" altLang="zh-CN" sz="15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zh-CN" altLang="en-US" sz="15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）</a:t>
                </a:r>
              </a:p>
            </p:txBody>
          </p:sp>
        </p:grpSp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研究总结</a:t>
            </a: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93142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9" grpId="0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研究总结</a:t>
            </a: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1156410" y="2033229"/>
            <a:ext cx="1679368" cy="15141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41751" y="2359410"/>
            <a:ext cx="90868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800" b="1" dirty="0"/>
              <a:t>总结观点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559080" y="1462699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2913464" y="1666788"/>
            <a:ext cx="547516" cy="1692638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559080" y="2197093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46278" y="2848130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77592" y="1610763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</a:rPr>
              <a:t>观点之一，兰州近五年天气状况不佳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7592" y="2339579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</a:rPr>
              <a:t>观点之二，全国空气质量大致可分为四类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7592" y="3073973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</a:rPr>
              <a:t>观点之三，有些城市的空气质量改善速度飞速增长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4004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Freeform 5"/>
          <p:cNvSpPr>
            <a:spLocks/>
          </p:cNvSpPr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804519" y="3682673"/>
            <a:ext cx="718564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绪论</a:t>
            </a: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5212992" y="1528215"/>
            <a:ext cx="1569182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研究成果与应用</a:t>
            </a: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2019452" y="2365080"/>
            <a:ext cx="1551601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研究方法与思路</a:t>
            </a: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3378415" y="3281968"/>
            <a:ext cx="2025184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关键技术与实践难点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816008" y="2756789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6780337" y="3105782"/>
            <a:ext cx="1988660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相关建议与论文总结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2430518" y="2882260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987654" y="2353136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>
                <a:spLocks/>
              </p:cNvSpPr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647172" y="1987712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216190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84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4" grpId="0"/>
      <p:bldP spid="45" grpId="0"/>
      <p:bldP spid="46" grpId="0"/>
      <p:bldP spid="47" grpId="0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8832" y="1049644"/>
            <a:ext cx="7838852" cy="232461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[1]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数据页面入口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,http://www.tianqihoubao.com/aqi/beijing.html,2018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18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日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[2]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数据页面入口的入口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,http://www.tianqihoubao.com/aqi/,2018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18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日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[3]《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动态监测数据的日历热图可视化及其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R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软件实现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》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https://wenku.baidu.com/view/e1bb6d6d53ea551810a6f524ccbff121dc36c559.html%20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2018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18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日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[4]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pyecharts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渲染图表，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http://pyecharts.org/#/zh-cn/prepare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2018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18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日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[5]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承德实施空气源热泵改造补贴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https://mp.weixin.qq.com/s?src=11&amp;timestamp=1529319564&amp;ver=946&amp;signature=nuL77HNiuyk-UYx4*txzP7tgdu0rhuy07Iiok-rGcqlXpOMPaKwuMyZCvT2-GwpBpL-mXclQUH6aQy*WJUExTPM0Y8basnegyE0LoX8i9lnO9WOQHcuiQPdE3ls-eDVy&amp;new=1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76188" y="177842"/>
            <a:ext cx="233909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附录：参考文献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95427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542581" y="3501938"/>
            <a:ext cx="1215717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答辩</a:t>
            </a:r>
            <a:r>
              <a:rPr kumimoji="1" lang="zh-CN" altLang="en-US" b="1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人：米鹏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58991" y="1941827"/>
            <a:ext cx="5839485" cy="8309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演示完毕 请多指点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5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106182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绪论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5838755" y="1884853"/>
            <a:ext cx="1210588" cy="892148"/>
            <a:chOff x="9140243" y="2649839"/>
            <a:chExt cx="1614117" cy="1189530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1-1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选题背景</a:t>
              </a:r>
              <a:endParaRPr lang="zh-CN" altLang="en-US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1-2 </a:t>
              </a:r>
              <a:r>
                <a:rPr lang="zh-CN" altLang="en-US" dirty="0">
                  <a:solidFill>
                    <a:schemeClr val="bg1"/>
                  </a:solidFill>
                </a:rPr>
                <a:t>研究意义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1-3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理论基础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23E3885-DA7E-4EEA-8D47-3D1FFDFA52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48" y="1032268"/>
            <a:ext cx="1006473" cy="100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736600" dir="5400000" algn="ctr" rotWithShape="0">
              <a:srgbClr val="000000">
                <a:alpha val="0"/>
              </a:srgbClr>
            </a:outerShdw>
            <a:reflection blurRad="12700" stA="20000" endPos="28000" dist="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4631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3312778" y="2659146"/>
            <a:ext cx="1958931" cy="1871909"/>
            <a:chOff x="3065829" y="2668267"/>
            <a:chExt cx="1872107" cy="1761728"/>
          </a:xfrm>
        </p:grpSpPr>
        <p:sp>
          <p:nvSpPr>
            <p:cNvPr id="80" name="椭圆 79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88" name="任意多边形 87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827476" y="948917"/>
            <a:ext cx="7494437" cy="1229966"/>
            <a:chOff x="2954339" y="1279908"/>
            <a:chExt cx="7162269" cy="1157572"/>
          </a:xfrm>
        </p:grpSpPr>
        <p:sp>
          <p:nvSpPr>
            <p:cNvPr id="95" name="矩形 9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742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面对信息技术的日新月异，人们产生和搜集数据的能力大幅度提高，数据挖掘技术应运而生。数据挖掘就是从大量的、不完全的、有噪声的、模糊的、随机的数据中，提取隐含在其中的、人们事先不知道的、但又是潜在有用的信息和知识的过程，目前已经在许多领域得到了广泛的应用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963100" y="1279908"/>
              <a:ext cx="911819" cy="3041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选题背景</a:t>
              </a: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796261" y="3097775"/>
            <a:ext cx="979519" cy="994650"/>
            <a:chOff x="3254772" y="2872916"/>
            <a:chExt cx="936104" cy="936104"/>
          </a:xfrm>
          <a:solidFill>
            <a:srgbClr val="444455"/>
          </a:solidFill>
        </p:grpSpPr>
        <p:sp>
          <p:nvSpPr>
            <p:cNvPr id="98" name="椭圆 9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469764" y="3187079"/>
              <a:ext cx="599300" cy="3041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背景</a:t>
              </a:r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选题背景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B16F66-A8FD-41FE-9651-07B68FA912FB}"/>
              </a:ext>
            </a:extLst>
          </p:cNvPr>
          <p:cNvSpPr txBox="1"/>
          <p:nvPr/>
        </p:nvSpPr>
        <p:spPr>
          <a:xfrm>
            <a:off x="722150" y="2955940"/>
            <a:ext cx="2470292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聚类是数据挖掘技术研究中的重要技术的一种，聚类分析也是一门非常实用的统计分析技术，己被广泛地研究了多年。如今，聚类方法在很多领域中得以应用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321A7E-3C57-4FC4-98F2-50CDCC34092E}"/>
              </a:ext>
            </a:extLst>
          </p:cNvPr>
          <p:cNvSpPr txBox="1"/>
          <p:nvPr/>
        </p:nvSpPr>
        <p:spPr>
          <a:xfrm>
            <a:off x="5709892" y="2929134"/>
            <a:ext cx="2532184" cy="15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在诸多聚类算法中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,K-means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聚类算法是最为经典的。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K-means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算法是一种典型的基于划分的聚类算法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该算法有着思想简单易行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对大规模数据的挖掘具有高效性和可伸缩性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时间复杂性接近线性等优点。</a:t>
            </a:r>
          </a:p>
        </p:txBody>
      </p:sp>
    </p:spTree>
    <p:extLst>
      <p:ext uri="{BB962C8B-B14F-4D97-AF65-F5344CB8AC3E}">
        <p14:creationId xmlns:p14="http://schemas.microsoft.com/office/powerpoint/2010/main" val="28350378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研究意义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7" name="箭头3"/>
          <p:cNvSpPr>
            <a:spLocks/>
          </p:cNvSpPr>
          <p:nvPr/>
        </p:nvSpPr>
        <p:spPr bwMode="gray">
          <a:xfrm flipV="1">
            <a:off x="1531850" y="288966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8" name="箭头2"/>
          <p:cNvSpPr>
            <a:spLocks/>
          </p:cNvSpPr>
          <p:nvPr/>
        </p:nvSpPr>
        <p:spPr bwMode="gray">
          <a:xfrm rot="16200000">
            <a:off x="1747861" y="2415012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9" name="箭头1"/>
          <p:cNvSpPr>
            <a:spLocks/>
          </p:cNvSpPr>
          <p:nvPr/>
        </p:nvSpPr>
        <p:spPr bwMode="gray">
          <a:xfrm>
            <a:off x="1526579" y="1643759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3378267" y="1352205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通过所学的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k-means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算法和统计工具解决实际问题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2446313" y="1347614"/>
            <a:ext cx="931954" cy="90158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基本意义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3378267" y="2442238"/>
            <a:ext cx="4434093" cy="89402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分析兰州乃至全国空气质量的走向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2446313" y="2442238"/>
            <a:ext cx="931955" cy="894027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根本意义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3378267" y="3523042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更加深刻地理解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k-means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2446313" y="3523042"/>
            <a:ext cx="931954" cy="886051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深层意义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111928" y="244223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2118" tIns="31058" rIns="62118" bIns="31058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900" b="1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</a:rPr>
              <a:t>研究意义</a:t>
            </a:r>
          </a:p>
        </p:txBody>
      </p:sp>
    </p:spTree>
    <p:extLst>
      <p:ext uri="{BB962C8B-B14F-4D97-AF65-F5344CB8AC3E}">
        <p14:creationId xmlns:p14="http://schemas.microsoft.com/office/powerpoint/2010/main" val="157940318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37322" y="1940482"/>
            <a:ext cx="6561653" cy="736045"/>
            <a:chOff x="1898189" y="2451347"/>
            <a:chExt cx="7463076" cy="1052209"/>
          </a:xfrm>
        </p:grpSpPr>
        <p:sp>
          <p:nvSpPr>
            <p:cNvPr id="7" name="圆角矩形 6"/>
            <p:cNvSpPr/>
            <p:nvPr/>
          </p:nvSpPr>
          <p:spPr>
            <a:xfrm>
              <a:off x="1898189" y="2451347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本框 31"/>
            <p:cNvSpPr txBox="1"/>
            <p:nvPr/>
          </p:nvSpPr>
          <p:spPr>
            <a:xfrm>
              <a:off x="2028002" y="2561954"/>
              <a:ext cx="6177737" cy="6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聚类分析或聚类是将一组对象分组的一种方式，使得同一组中的对象（称为聚类）与其他组（聚类）中的对象更相似（某种意义上）。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07743" y="2922146"/>
            <a:ext cx="6561653" cy="736045"/>
            <a:chOff x="2525417" y="3853297"/>
            <a:chExt cx="7463076" cy="1052208"/>
          </a:xfrm>
        </p:grpSpPr>
        <p:sp>
          <p:nvSpPr>
            <p:cNvPr id="36" name="圆角矩形 35"/>
            <p:cNvSpPr/>
            <p:nvPr/>
          </p:nvSpPr>
          <p:spPr>
            <a:xfrm>
              <a:off x="2525417" y="3853297"/>
              <a:ext cx="7463076" cy="1052208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文本框 32"/>
            <p:cNvSpPr txBox="1"/>
            <p:nvPr/>
          </p:nvSpPr>
          <p:spPr>
            <a:xfrm>
              <a:off x="2682460" y="3976855"/>
              <a:ext cx="6152520" cy="92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网络爬虫，也叫网络蜘蛛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(Web Spider)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，如果把互联网比喻成一个蜘蛛网，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Spider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就是一只在网上爬来爬去的蜘蛛。网络爬虫就是根据网页的地址来寻找网页的，也就是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URL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6989" y="1153357"/>
            <a:ext cx="7540098" cy="598634"/>
            <a:chOff x="790009" y="1062617"/>
            <a:chExt cx="7540098" cy="598634"/>
          </a:xfrm>
        </p:grpSpPr>
        <p:grpSp>
          <p:nvGrpSpPr>
            <p:cNvPr id="2" name="组合 1"/>
            <p:cNvGrpSpPr/>
            <p:nvPr/>
          </p:nvGrpSpPr>
          <p:grpSpPr>
            <a:xfrm>
              <a:off x="790009" y="1062617"/>
              <a:ext cx="7540098" cy="598634"/>
              <a:chOff x="1053345" y="1373137"/>
              <a:chExt cx="10053464" cy="986262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053345" y="1373137"/>
                <a:ext cx="7917056" cy="986262"/>
                <a:chOff x="611187" y="1307273"/>
                <a:chExt cx="7917056" cy="986262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78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4883" tIns="134883" rIns="134883" bIns="134883" numCol="1" spcCol="1270" anchor="ctr" anchorCtr="0">
                  <a:noAutofit/>
                </a:bodyPr>
                <a:lstStyle/>
                <a:p>
                  <a:pPr algn="ctr" defTabSz="1000125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20" name="任意多边形 19"/>
                <p:cNvSpPr/>
                <p:nvPr/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78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78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23" name="文本框 20"/>
                <p:cNvSpPr txBox="1"/>
                <p:nvPr/>
              </p:nvSpPr>
              <p:spPr>
                <a:xfrm>
                  <a:off x="615756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 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聚类</a:t>
                  </a:r>
                </a:p>
              </p:txBody>
            </p:sp>
            <p:sp>
              <p:nvSpPr>
                <p:cNvPr id="24" name="文本框 21"/>
                <p:cNvSpPr txBox="1"/>
                <p:nvPr/>
              </p:nvSpPr>
              <p:spPr>
                <a:xfrm>
                  <a:off x="2743932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 k-means</a:t>
                  </a:r>
                  <a:endPara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文本框 22"/>
                <p:cNvSpPr txBox="1"/>
                <p:nvPr/>
              </p:nvSpPr>
              <p:spPr>
                <a:xfrm>
                  <a:off x="4885819" y="1532932"/>
                  <a:ext cx="1514251" cy="760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 Python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爬虫</a:t>
                  </a:r>
                </a:p>
              </p:txBody>
            </p:sp>
            <p:sp>
              <p:nvSpPr>
                <p:cNvPr id="26" name="文本框 23"/>
                <p:cNvSpPr txBox="1"/>
                <p:nvPr/>
              </p:nvSpPr>
              <p:spPr>
                <a:xfrm>
                  <a:off x="7009423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 R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语言</a:t>
                  </a:r>
                </a:p>
              </p:txBody>
            </p:sp>
          </p:grpSp>
          <p:sp>
            <p:nvSpPr>
              <p:cNvPr id="45" name="任意多边形 44"/>
              <p:cNvSpPr/>
              <p:nvPr/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58095" rIns="74493" bIns="58095" numCol="1" spcCol="1270" anchor="ctr" anchorCtr="0">
                <a:noAutofit/>
              </a:bodyPr>
              <a:lstStyle/>
              <a:p>
                <a:pPr algn="ctr" defTabSz="400050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800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1073" tIns="131073" rIns="131073" bIns="131073" numCol="1" spcCol="1270" anchor="ctr" anchorCtr="0">
                <a:noAutofit/>
              </a:bodyPr>
              <a:lstStyle/>
              <a:p>
                <a:pPr algn="ctr" defTabSz="966788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000"/>
              </a:p>
            </p:txBody>
          </p:sp>
        </p:grpSp>
        <p:sp>
          <p:nvSpPr>
            <p:cNvPr id="47" name="文本框 23"/>
            <p:cNvSpPr txBox="1"/>
            <p:nvPr/>
          </p:nvSpPr>
          <p:spPr>
            <a:xfrm>
              <a:off x="7194419" y="1203871"/>
              <a:ext cx="1135688" cy="25391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 Weka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任意多边形 30"/>
          <p:cNvSpPr/>
          <p:nvPr/>
        </p:nvSpPr>
        <p:spPr>
          <a:xfrm>
            <a:off x="6479126" y="2354579"/>
            <a:ext cx="772421" cy="566036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21" tIns="34290" rIns="168021" bIns="181394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理论基础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9641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思路与方法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855184" y="1956001"/>
            <a:ext cx="1390124" cy="892148"/>
            <a:chOff x="9140243" y="2649839"/>
            <a:chExt cx="1853498" cy="1189530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2-1 </a:t>
              </a:r>
              <a:r>
                <a:rPr lang="zh-CN" altLang="en-US" dirty="0">
                  <a:solidFill>
                    <a:schemeClr val="bg1"/>
                  </a:solidFill>
                  <a:sym typeface="微软雅黑" pitchFamily="34" charset="-122"/>
                </a:rPr>
                <a:t>研究思路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2-2 </a:t>
              </a:r>
              <a:r>
                <a:rPr lang="zh-CN" altLang="en-US" dirty="0">
                  <a:solidFill>
                    <a:schemeClr val="bg1"/>
                  </a:solidFill>
                </a:rPr>
                <a:t>研究方法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85349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2-3 </a:t>
              </a:r>
              <a:r>
                <a:rPr kumimoji="1" lang="zh-CN" altLang="en-US" dirty="0">
                  <a:solidFill>
                    <a:schemeClr val="bg1"/>
                  </a:solidFill>
                </a:rPr>
                <a:t>可行性说明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F3FDA87-5058-4049-85D0-F2A2BFA51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48" y="1012830"/>
            <a:ext cx="1006473" cy="100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736600" dir="5400000" algn="ctr" rotWithShape="0">
              <a:srgbClr val="000000">
                <a:alpha val="0"/>
              </a:srgbClr>
            </a:outerShdw>
            <a:reflection blurRad="12700" stA="20000" endPos="28000" dist="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6269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0393" y="2281157"/>
            <a:ext cx="7959642" cy="1289752"/>
            <a:chOff x="787171" y="2988535"/>
            <a:chExt cx="10612880" cy="1719669"/>
          </a:xfrm>
        </p:grpSpPr>
        <p:sp>
          <p:nvSpPr>
            <p:cNvPr id="7" name="椭圆 6"/>
            <p:cNvSpPr/>
            <p:nvPr/>
          </p:nvSpPr>
          <p:spPr>
            <a:xfrm>
              <a:off x="787171" y="3378470"/>
              <a:ext cx="939802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数据</a:t>
              </a:r>
            </a:p>
          </p:txBody>
        </p:sp>
        <p:sp>
          <p:nvSpPr>
            <p:cNvPr id="8" name="虚尾箭头 7"/>
            <p:cNvSpPr/>
            <p:nvPr/>
          </p:nvSpPr>
          <p:spPr>
            <a:xfrm>
              <a:off x="197557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64243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整理</a:t>
              </a:r>
            </a:p>
          </p:txBody>
        </p:sp>
        <p:sp>
          <p:nvSpPr>
            <p:cNvPr id="10" name="虚尾箭头 9"/>
            <p:cNvSpPr/>
            <p:nvPr/>
          </p:nvSpPr>
          <p:spPr>
            <a:xfrm>
              <a:off x="3736008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45879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参考</a:t>
              </a:r>
            </a:p>
          </p:txBody>
        </p:sp>
        <p:sp>
          <p:nvSpPr>
            <p:cNvPr id="12" name="虚尾箭头 11"/>
            <p:cNvSpPr/>
            <p:nvPr/>
          </p:nvSpPr>
          <p:spPr>
            <a:xfrm>
              <a:off x="549644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163909" y="2988535"/>
              <a:ext cx="1719669" cy="17196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000" b="1" dirty="0">
                  <a:latin typeface="微软雅黑" pitchFamily="34" charset="-122"/>
                  <a:ea typeface="微软雅黑" pitchFamily="34" charset="-122"/>
                </a:rPr>
                <a:t>分析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8619402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结论</a:t>
              </a:r>
            </a:p>
          </p:txBody>
        </p:sp>
        <p:sp>
          <p:nvSpPr>
            <p:cNvPr id="15" name="虚尾箭头 14"/>
            <p:cNvSpPr/>
            <p:nvPr/>
          </p:nvSpPr>
          <p:spPr>
            <a:xfrm>
              <a:off x="7983741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虚尾箭头 15"/>
            <p:cNvSpPr/>
            <p:nvPr/>
          </p:nvSpPr>
          <p:spPr>
            <a:xfrm>
              <a:off x="9659366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316234" y="3306462"/>
              <a:ext cx="1083817" cy="10838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latin typeface="微软雅黑" pitchFamily="34" charset="-122"/>
                  <a:ea typeface="微软雅黑" pitchFamily="34" charset="-122"/>
                </a:rPr>
                <a:t>展望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90835" y="1081984"/>
            <a:ext cx="1241718" cy="1389290"/>
            <a:chOff x="895845" y="1030514"/>
            <a:chExt cx="1655624" cy="1852386"/>
          </a:xfrm>
        </p:grpSpPr>
        <p:sp>
          <p:nvSpPr>
            <p:cNvPr id="31" name="椭圆 30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2" name="直接连接符 31"/>
            <p:cNvCxnSpPr>
              <a:stCxn id="31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"/>
            <p:cNvSpPr txBox="1"/>
            <p:nvPr/>
          </p:nvSpPr>
          <p:spPr>
            <a:xfrm>
              <a:off x="1022845" y="1054578"/>
              <a:ext cx="1528624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天气网站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02675" y="3361277"/>
            <a:ext cx="1008113" cy="1085179"/>
            <a:chOff x="3309308" y="4214343"/>
            <a:chExt cx="1344151" cy="1446905"/>
          </a:xfrm>
        </p:grpSpPr>
        <p:sp>
          <p:nvSpPr>
            <p:cNvPr id="28" name="椭圆 27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3"/>
            <p:cNvSpPr txBox="1"/>
            <p:nvPr/>
          </p:nvSpPr>
          <p:spPr>
            <a:xfrm>
              <a:off x="3309308" y="4437112"/>
              <a:ext cx="127214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聚类分析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742211" y="1110737"/>
            <a:ext cx="2288532" cy="1371242"/>
            <a:chOff x="4831624" y="1054578"/>
            <a:chExt cx="3051374" cy="1828322"/>
          </a:xfrm>
        </p:grpSpPr>
        <p:sp>
          <p:nvSpPr>
            <p:cNvPr id="25" name="椭圆 24"/>
            <p:cNvSpPr/>
            <p:nvPr/>
          </p:nvSpPr>
          <p:spPr>
            <a:xfrm>
              <a:off x="4831624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4885010" y="1054578"/>
              <a:ext cx="0" cy="17013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3"/>
            <p:cNvSpPr txBox="1"/>
            <p:nvPr/>
          </p:nvSpPr>
          <p:spPr>
            <a:xfrm>
              <a:off x="4964337" y="1054578"/>
              <a:ext cx="2918661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四项维度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分析天气状况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k-means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自学掌握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、爬虫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熟练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Weka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16708" y="1081984"/>
            <a:ext cx="1049357" cy="1389290"/>
            <a:chOff x="895845" y="1030514"/>
            <a:chExt cx="1399143" cy="1852386"/>
          </a:xfrm>
        </p:grpSpPr>
        <p:sp>
          <p:nvSpPr>
            <p:cNvPr id="35" name="椭圆 34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6" name="直接连接符 35"/>
            <p:cNvCxnSpPr>
              <a:stCxn id="35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"/>
            <p:cNvSpPr txBox="1"/>
            <p:nvPr/>
          </p:nvSpPr>
          <p:spPr>
            <a:xfrm>
              <a:off x="1022845" y="1054578"/>
              <a:ext cx="12721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天气网站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34088" y="3361276"/>
            <a:ext cx="1777555" cy="1085179"/>
            <a:chOff x="2283387" y="4214343"/>
            <a:chExt cx="2370072" cy="1446905"/>
          </a:xfrm>
        </p:grpSpPr>
        <p:sp>
          <p:nvSpPr>
            <p:cNvPr id="39" name="椭圆 38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3"/>
            <p:cNvSpPr txBox="1"/>
            <p:nvPr/>
          </p:nvSpPr>
          <p:spPr>
            <a:xfrm>
              <a:off x="2283387" y="4437112"/>
              <a:ext cx="2298064" cy="1025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不足之处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dirty="0"/>
                <a:t>R</a:t>
              </a:r>
              <a:r>
                <a:rPr lang="zh-CN" altLang="zh-CN" dirty="0"/>
                <a:t>语言基础</a:t>
              </a:r>
              <a:endParaRPr lang="en-US" altLang="zh-CN" dirty="0"/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数据集中展示能力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341249" y="3642653"/>
            <a:ext cx="1008113" cy="1085179"/>
            <a:chOff x="3309309" y="4214343"/>
            <a:chExt cx="1344150" cy="1446905"/>
          </a:xfrm>
        </p:grpSpPr>
        <p:sp>
          <p:nvSpPr>
            <p:cNvPr id="43" name="椭圆 42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3"/>
            <p:cNvSpPr txBox="1"/>
            <p:nvPr/>
          </p:nvSpPr>
          <p:spPr>
            <a:xfrm>
              <a:off x="3309309" y="4437112"/>
              <a:ext cx="1272142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Weka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研究思路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59408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7831</TotalTime>
  <Words>1681</Words>
  <Application>Microsoft Office PowerPoint</Application>
  <PresentationFormat>全屏显示(16:9)</PresentationFormat>
  <Paragraphs>249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Swiss911 UCm BT</vt:lpstr>
      <vt:lpstr>华文黑体</vt:lpstr>
      <vt:lpstr>宋体</vt:lpstr>
      <vt:lpstr>微软雅黑</vt:lpstr>
      <vt:lpstr>幼圆</vt:lpstr>
      <vt:lpstr>Arial</vt:lpstr>
      <vt:lpstr>Arial Black</vt:lpstr>
      <vt:lpstr>Calibri</vt:lpstr>
      <vt:lpstr>Times New Roman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李 朝阳</cp:lastModifiedBy>
  <cp:revision>481</cp:revision>
  <dcterms:created xsi:type="dcterms:W3CDTF">2014-06-03T07:56:23Z</dcterms:created>
  <dcterms:modified xsi:type="dcterms:W3CDTF">2018-06-27T05:26:30Z</dcterms:modified>
</cp:coreProperties>
</file>